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9bada482472941eb" Type="http://schemas.microsoft.com/office/2007/relationships/ui/extensibility" Target="customUI/customUI14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handoutMasterIdLst>
    <p:handoutMasterId r:id="rId18"/>
  </p:handoutMasterIdLst>
  <p:sldIdLst>
    <p:sldId id="256" r:id="rId3"/>
    <p:sldId id="264" r:id="rId4"/>
    <p:sldId id="283" r:id="rId5"/>
    <p:sldId id="287" r:id="rId6"/>
    <p:sldId id="288" r:id="rId7"/>
    <p:sldId id="294" r:id="rId8"/>
    <p:sldId id="289" r:id="rId9"/>
    <p:sldId id="290" r:id="rId10"/>
    <p:sldId id="295" r:id="rId11"/>
    <p:sldId id="296" r:id="rId12"/>
    <p:sldId id="297" r:id="rId13"/>
    <p:sldId id="291" r:id="rId14"/>
    <p:sldId id="293" r:id="rId15"/>
    <p:sldId id="269" r:id="rId16"/>
  </p:sldIdLst>
  <p:sldSz cx="12192000" cy="6858000"/>
  <p:notesSz cx="6742113" cy="9872663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ED1"/>
    <a:srgbClr val="515F67"/>
    <a:srgbClr val="000000"/>
    <a:srgbClr val="F7F7F7"/>
    <a:srgbClr val="FAFAFA"/>
    <a:srgbClr val="4C59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326C59-3C98-4BDE-81E9-553B1F3B1356}" v="1" dt="2022-09-07T08:16:54.3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82599"/>
  </p:normalViewPr>
  <p:slideViewPr>
    <p:cSldViewPr snapToGrid="0">
      <p:cViewPr varScale="1">
        <p:scale>
          <a:sx n="70" d="100"/>
          <a:sy n="70" d="100"/>
        </p:scale>
        <p:origin x="702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1" d="100"/>
          <a:sy n="111" d="100"/>
        </p:scale>
        <p:origin x="1827" y="39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26" Type="http://schemas.openxmlformats.org/officeDocument/2006/relationships/customXml" Target="../customXml/item2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Relationship Id="rId27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san Veelers-Stevelink" userId="1e108bd5-44ce-4a4e-b29f-dac0c25a2840" providerId="ADAL" clId="{55326C59-3C98-4BDE-81E9-553B1F3B1356}"/>
    <pc:docChg chg="custSel addSld delSld modSld">
      <pc:chgData name="Susan Veelers-Stevelink" userId="1e108bd5-44ce-4a4e-b29f-dac0c25a2840" providerId="ADAL" clId="{55326C59-3C98-4BDE-81E9-553B1F3B1356}" dt="2022-09-07T08:17:28.994" v="57" actId="47"/>
      <pc:docMkLst>
        <pc:docMk/>
      </pc:docMkLst>
      <pc:sldChg chg="modSp mod">
        <pc:chgData name="Susan Veelers-Stevelink" userId="1e108bd5-44ce-4a4e-b29f-dac0c25a2840" providerId="ADAL" clId="{55326C59-3C98-4BDE-81E9-553B1F3B1356}" dt="2022-09-07T08:12:44.980" v="2" actId="6549"/>
        <pc:sldMkLst>
          <pc:docMk/>
          <pc:sldMk cId="2318511974" sldId="288"/>
        </pc:sldMkLst>
        <pc:spChg chg="mod">
          <ac:chgData name="Susan Veelers-Stevelink" userId="1e108bd5-44ce-4a4e-b29f-dac0c25a2840" providerId="ADAL" clId="{55326C59-3C98-4BDE-81E9-553B1F3B1356}" dt="2022-09-07T08:12:44.980" v="2" actId="6549"/>
          <ac:spMkLst>
            <pc:docMk/>
            <pc:sldMk cId="2318511974" sldId="288"/>
            <ac:spMk id="2" creationId="{FAF5027A-8572-4C06-BD13-13DA460880AB}"/>
          </ac:spMkLst>
        </pc:spChg>
      </pc:sldChg>
      <pc:sldChg chg="modSp mod">
        <pc:chgData name="Susan Veelers-Stevelink" userId="1e108bd5-44ce-4a4e-b29f-dac0c25a2840" providerId="ADAL" clId="{55326C59-3C98-4BDE-81E9-553B1F3B1356}" dt="2022-09-06T11:23:35.616" v="1" actId="20577"/>
        <pc:sldMkLst>
          <pc:docMk/>
          <pc:sldMk cId="2161649998" sldId="289"/>
        </pc:sldMkLst>
        <pc:spChg chg="mod">
          <ac:chgData name="Susan Veelers-Stevelink" userId="1e108bd5-44ce-4a4e-b29f-dac0c25a2840" providerId="ADAL" clId="{55326C59-3C98-4BDE-81E9-553B1F3B1356}" dt="2022-09-06T11:23:35.616" v="1" actId="20577"/>
          <ac:spMkLst>
            <pc:docMk/>
            <pc:sldMk cId="2161649998" sldId="289"/>
            <ac:spMk id="15" creationId="{E986A896-FA06-2D14-D9CD-0A37B7053C30}"/>
          </ac:spMkLst>
        </pc:spChg>
      </pc:sldChg>
      <pc:sldChg chg="modSp mod">
        <pc:chgData name="Susan Veelers-Stevelink" userId="1e108bd5-44ce-4a4e-b29f-dac0c25a2840" providerId="ADAL" clId="{55326C59-3C98-4BDE-81E9-553B1F3B1356}" dt="2022-09-07T08:16:20.321" v="4" actId="20577"/>
        <pc:sldMkLst>
          <pc:docMk/>
          <pc:sldMk cId="1561691208" sldId="291"/>
        </pc:sldMkLst>
        <pc:spChg chg="mod">
          <ac:chgData name="Susan Veelers-Stevelink" userId="1e108bd5-44ce-4a4e-b29f-dac0c25a2840" providerId="ADAL" clId="{55326C59-3C98-4BDE-81E9-553B1F3B1356}" dt="2022-09-07T08:16:20.321" v="4" actId="20577"/>
          <ac:spMkLst>
            <pc:docMk/>
            <pc:sldMk cId="1561691208" sldId="291"/>
            <ac:spMk id="2" creationId="{FAF5027A-8572-4C06-BD13-13DA460880AB}"/>
          </ac:spMkLst>
        </pc:spChg>
      </pc:sldChg>
      <pc:sldChg chg="modSp add del mod">
        <pc:chgData name="Susan Veelers-Stevelink" userId="1e108bd5-44ce-4a4e-b29f-dac0c25a2840" providerId="ADAL" clId="{55326C59-3C98-4BDE-81E9-553B1F3B1356}" dt="2022-09-07T08:17:28.994" v="57" actId="47"/>
        <pc:sldMkLst>
          <pc:docMk/>
          <pc:sldMk cId="3400363458" sldId="298"/>
        </pc:sldMkLst>
        <pc:spChg chg="mod">
          <ac:chgData name="Susan Veelers-Stevelink" userId="1e108bd5-44ce-4a4e-b29f-dac0c25a2840" providerId="ADAL" clId="{55326C59-3C98-4BDE-81E9-553B1F3B1356}" dt="2022-09-07T08:17:13.990" v="56" actId="20577"/>
          <ac:spMkLst>
            <pc:docMk/>
            <pc:sldMk cId="3400363458" sldId="298"/>
            <ac:spMk id="5" creationId="{58BC3752-FFD3-81DF-09E6-7C102F67BC89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68FC6498-8360-446A-93AC-9F6C21FCF9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475" cy="494306"/>
          </a:xfrm>
          <a:prstGeom prst="rect">
            <a:avLst/>
          </a:prstGeom>
        </p:spPr>
        <p:txBody>
          <a:bodyPr vert="horz" lIns="95162" tIns="47581" rIns="95162" bIns="47581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05247BD-5B1B-4F5B-860F-43D99404CF6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9027" y="0"/>
            <a:ext cx="2921475" cy="494306"/>
          </a:xfrm>
          <a:prstGeom prst="rect">
            <a:avLst/>
          </a:prstGeom>
        </p:spPr>
        <p:txBody>
          <a:bodyPr vert="horz" lIns="95162" tIns="47581" rIns="95162" bIns="47581" rtlCol="0"/>
          <a:lstStyle>
            <a:lvl1pPr algn="r">
              <a:defRPr sz="1200"/>
            </a:lvl1pPr>
          </a:lstStyle>
          <a:p>
            <a:fld id="{3FDE6540-28B7-4EFD-8555-1277DBBDCF38}" type="datetimeFigureOut">
              <a:rPr lang="nl-NL" smtClean="0"/>
              <a:t>6-9-2022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22B43B5-8A3D-4E50-891F-F4C98758D55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8358"/>
            <a:ext cx="2921475" cy="494306"/>
          </a:xfrm>
          <a:prstGeom prst="rect">
            <a:avLst/>
          </a:prstGeom>
        </p:spPr>
        <p:txBody>
          <a:bodyPr vert="horz" lIns="95162" tIns="47581" rIns="95162" bIns="47581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1B84E63-805A-4D21-BD06-B5F8706DA42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9027" y="9378358"/>
            <a:ext cx="2921475" cy="494306"/>
          </a:xfrm>
          <a:prstGeom prst="rect">
            <a:avLst/>
          </a:prstGeom>
        </p:spPr>
        <p:txBody>
          <a:bodyPr vert="horz" lIns="95162" tIns="47581" rIns="95162" bIns="47581" rtlCol="0" anchor="b"/>
          <a:lstStyle>
            <a:lvl1pPr algn="r">
              <a:defRPr sz="1200"/>
            </a:lvl1pPr>
          </a:lstStyle>
          <a:p>
            <a:fld id="{E3171B6A-4FFE-41E2-B65A-A45F865B217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54650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475" cy="494306"/>
          </a:xfrm>
          <a:prstGeom prst="rect">
            <a:avLst/>
          </a:prstGeom>
        </p:spPr>
        <p:txBody>
          <a:bodyPr vert="horz" lIns="95162" tIns="47581" rIns="95162" bIns="47581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9027" y="0"/>
            <a:ext cx="2921475" cy="494306"/>
          </a:xfrm>
          <a:prstGeom prst="rect">
            <a:avLst/>
          </a:prstGeom>
        </p:spPr>
        <p:txBody>
          <a:bodyPr vert="horz" lIns="95162" tIns="47581" rIns="95162" bIns="47581" rtlCol="0"/>
          <a:lstStyle>
            <a:lvl1pPr algn="r">
              <a:defRPr sz="1200"/>
            </a:lvl1pPr>
          </a:lstStyle>
          <a:p>
            <a:fld id="{5F9E0113-FB02-41F4-8C3E-36CA95A7179F}" type="datetimeFigureOut">
              <a:rPr lang="nl-NL" smtClean="0"/>
              <a:t>6-9-2022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22963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162" tIns="47581" rIns="95162" bIns="47581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67" y="4751387"/>
            <a:ext cx="5394980" cy="3887193"/>
          </a:xfrm>
          <a:prstGeom prst="rect">
            <a:avLst/>
          </a:prstGeom>
        </p:spPr>
        <p:txBody>
          <a:bodyPr vert="horz" lIns="95162" tIns="47581" rIns="95162" bIns="4758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358"/>
            <a:ext cx="2921475" cy="494306"/>
          </a:xfrm>
          <a:prstGeom prst="rect">
            <a:avLst/>
          </a:prstGeom>
        </p:spPr>
        <p:txBody>
          <a:bodyPr vert="horz" lIns="95162" tIns="47581" rIns="95162" bIns="47581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9027" y="9378358"/>
            <a:ext cx="2921475" cy="494306"/>
          </a:xfrm>
          <a:prstGeom prst="rect">
            <a:avLst/>
          </a:prstGeom>
        </p:spPr>
        <p:txBody>
          <a:bodyPr vert="horz" lIns="95162" tIns="47581" rIns="95162" bIns="47581" rtlCol="0" anchor="b"/>
          <a:lstStyle>
            <a:lvl1pPr algn="r">
              <a:defRPr sz="1200"/>
            </a:lvl1pPr>
          </a:lstStyle>
          <a:p>
            <a:fld id="{2CA944EC-334E-40F0-A2E0-D11387BB7E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0055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944EC-334E-40F0-A2E0-D11387BB7E2E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0499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944EC-334E-40F0-A2E0-D11387BB7E2E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523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944EC-334E-40F0-A2E0-D11387BB7E2E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3961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93763" y="356819"/>
            <a:ext cx="8389797" cy="2387600"/>
          </a:xfrm>
        </p:spPr>
        <p:txBody>
          <a:bodyPr anchor="b"/>
          <a:lstStyle>
            <a:lvl1pPr algn="l">
              <a:lnSpc>
                <a:spcPct val="85000"/>
              </a:lnSpc>
              <a:defRPr sz="74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893763" y="2896036"/>
            <a:ext cx="8389797" cy="1655762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ondertitelstijl van het model te bewerken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45DB51F-E4B7-4910-B4F8-14B1B8C8E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21607" y="4803166"/>
            <a:ext cx="1242000" cy="1613109"/>
          </a:xfrm>
          <a:prstGeom prst="rect">
            <a:avLst/>
          </a:prstGeom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F5DCEB20-7F12-4523-80FF-76639543B1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3763" y="6153778"/>
            <a:ext cx="6884987" cy="3603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Naam - datum</a:t>
            </a:r>
          </a:p>
        </p:txBody>
      </p:sp>
    </p:spTree>
    <p:extLst>
      <p:ext uri="{BB962C8B-B14F-4D97-AF65-F5344CB8AC3E}">
        <p14:creationId xmlns:p14="http://schemas.microsoft.com/office/powerpoint/2010/main" val="763602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3425B7D3-6F7B-41E0-8785-711E2732E0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" y="1"/>
            <a:ext cx="8316105" cy="6858000"/>
          </a:xfrm>
          <a:custGeom>
            <a:avLst/>
            <a:gdLst>
              <a:gd name="connsiteX0" fmla="*/ 0 w 8316105"/>
              <a:gd name="connsiteY0" fmla="*/ 0 h 6858000"/>
              <a:gd name="connsiteX1" fmla="*/ 8316105 w 8316105"/>
              <a:gd name="connsiteY1" fmla="*/ 0 h 6858000"/>
              <a:gd name="connsiteX2" fmla="*/ 8218938 w 8316105"/>
              <a:gd name="connsiteY2" fmla="*/ 133227 h 6858000"/>
              <a:gd name="connsiteX3" fmla="*/ 5079362 w 8316105"/>
              <a:gd name="connsiteY3" fmla="*/ 6467384 h 6858000"/>
              <a:gd name="connsiteX4" fmla="*/ 4963166 w 8316105"/>
              <a:gd name="connsiteY4" fmla="*/ 6858000 h 6858000"/>
              <a:gd name="connsiteX5" fmla="*/ 0 w 831610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16105" h="6858000">
                <a:moveTo>
                  <a:pt x="0" y="0"/>
                </a:moveTo>
                <a:lnTo>
                  <a:pt x="8316105" y="0"/>
                </a:lnTo>
                <a:lnTo>
                  <a:pt x="8218938" y="133227"/>
                </a:lnTo>
                <a:cubicBezTo>
                  <a:pt x="6859646" y="2044668"/>
                  <a:pt x="5791552" y="4177623"/>
                  <a:pt x="5079362" y="6467384"/>
                </a:cubicBezTo>
                <a:lnTo>
                  <a:pt x="4963166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3"/>
            <a:srcRect/>
            <a:stretch>
              <a:fillRect l="-14267" r="-9433"/>
            </a:stretch>
          </a:blipFill>
        </p:spPr>
        <p:txBody>
          <a:bodyPr wrap="square">
            <a:noAutofit/>
          </a:bodyPr>
          <a:lstStyle/>
          <a:p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5315EBB6-71AE-4533-A275-4491C0E4347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92000" y="5502579"/>
            <a:ext cx="899999" cy="135542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903029" y="1080268"/>
            <a:ext cx="3792784" cy="4159457"/>
          </a:xfrm>
        </p:spPr>
        <p:txBody>
          <a:bodyPr anchor="ctr"/>
          <a:lstStyle>
            <a:lvl1pPr algn="r">
              <a:lnSpc>
                <a:spcPct val="85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‘Typ de quote, verdeeld over meerdere regels)’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C664523-C8BB-475C-A312-69D2C808AF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Onze school, jouw toekomst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99D7E3B-2FFA-41C7-8423-65FD4A8A8E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60E8A76B-CDCF-4098-9848-FD7D9AF859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4800" y="6076800"/>
            <a:ext cx="1044000" cy="511200"/>
          </a:xfr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nl-NL" dirty="0"/>
              <a:t>  </a:t>
            </a:r>
          </a:p>
        </p:txBody>
      </p:sp>
      <p:sp>
        <p:nvSpPr>
          <p:cNvPr id="12" name="Tekstvak 6">
            <a:extLst>
              <a:ext uri="{FF2B5EF4-FFF2-40B4-BE49-F238E27FC236}">
                <a16:creationId xmlns:a16="http://schemas.microsoft.com/office/drawing/2014/main" id="{32E21F6E-9147-4B53-9D44-E848AD483F25}"/>
              </a:ext>
            </a:extLst>
          </p:cNvPr>
          <p:cNvSpPr txBox="1"/>
          <p:nvPr userDrawn="1"/>
        </p:nvSpPr>
        <p:spPr>
          <a:xfrm>
            <a:off x="12337896" y="-36096"/>
            <a:ext cx="2376000" cy="6881307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tIns="0" bIns="50673" rtlCol="0">
            <a:spAutoFit/>
          </a:bodyPr>
          <a:lstStyle/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STANDAARD FOTO VERVANGEN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 het fotovak staat al een standaard foto. Je kunt deze standaard foto vervangen door je eigen foto. Klik op het </a:t>
            </a:r>
            <a:r>
              <a:rPr lang="nl-NL" sz="950" b="0" u="sng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afbeeldings-pictogram</a:t>
            </a: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in het midden van het fotovak en voeg de gewenste foto in.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Zie “Eigen foto vervangen” als er géén afbeeldings-pictogram in het midden van het fotovak staat.</a:t>
            </a: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="1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="1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FOTO BIJSNIJDEN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foto.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knop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Foto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bijsnijden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Houd de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Shift-toets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ingedrukt en sleep de foto zodat het juiste deel van de foto wordt getoond. 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naast de dia.</a:t>
            </a:r>
          </a:p>
          <a:p>
            <a:pPr>
              <a:lnSpc>
                <a:spcPct val="120000"/>
              </a:lnSpc>
            </a:pPr>
            <a:endParaRPr lang="nl-NL" sz="950" b="1" kern="1200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="1" kern="1200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EIGEN FOTO VERVANGEN</a:t>
            </a: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0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Als je de standaard foto hebt vervangen door je eigen foto, dan is het afbeeldings-pictogram onzichtbaar. Vervang de foto op de volgende wijze: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foto.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Verwijder de foto door 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Delete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te drukken.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het afbeeldings-pictogram en voeg de gewenste foto in.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knop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Naar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achtergrond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om de foto naar achteren te plaatsen.</a:t>
            </a: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u="sng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Klik op de knop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Opnieuw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instellen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als de foto of het tekstvak niet meer op de juiste positie staan.</a:t>
            </a:r>
          </a:p>
          <a:p>
            <a:pPr>
              <a:lnSpc>
                <a:spcPct val="120000"/>
              </a:lnSpc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737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3425B7D3-6F7B-41E0-8785-711E2732E0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" y="1"/>
            <a:ext cx="8316105" cy="6858000"/>
          </a:xfrm>
          <a:custGeom>
            <a:avLst/>
            <a:gdLst>
              <a:gd name="connsiteX0" fmla="*/ 0 w 8316105"/>
              <a:gd name="connsiteY0" fmla="*/ 0 h 6858000"/>
              <a:gd name="connsiteX1" fmla="*/ 8316105 w 8316105"/>
              <a:gd name="connsiteY1" fmla="*/ 0 h 6858000"/>
              <a:gd name="connsiteX2" fmla="*/ 8218938 w 8316105"/>
              <a:gd name="connsiteY2" fmla="*/ 133227 h 6858000"/>
              <a:gd name="connsiteX3" fmla="*/ 5079362 w 8316105"/>
              <a:gd name="connsiteY3" fmla="*/ 6467384 h 6858000"/>
              <a:gd name="connsiteX4" fmla="*/ 4963166 w 8316105"/>
              <a:gd name="connsiteY4" fmla="*/ 6858000 h 6858000"/>
              <a:gd name="connsiteX5" fmla="*/ 0 w 831610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16105" h="6858000">
                <a:moveTo>
                  <a:pt x="0" y="0"/>
                </a:moveTo>
                <a:lnTo>
                  <a:pt x="8316105" y="0"/>
                </a:lnTo>
                <a:lnTo>
                  <a:pt x="8218938" y="133227"/>
                </a:lnTo>
                <a:cubicBezTo>
                  <a:pt x="6859646" y="2044668"/>
                  <a:pt x="5791552" y="4177623"/>
                  <a:pt x="5079362" y="6467384"/>
                </a:cubicBezTo>
                <a:lnTo>
                  <a:pt x="4963166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3"/>
            <a:srcRect/>
            <a:stretch>
              <a:fillRect l="-59" t="-6668" r="-45440" b="-11047"/>
            </a:stretch>
          </a:blipFill>
        </p:spPr>
        <p:txBody>
          <a:bodyPr wrap="square">
            <a:noAutofit/>
          </a:bodyPr>
          <a:lstStyle/>
          <a:p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5315EBB6-71AE-4533-A275-4491C0E4347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92000" y="5502579"/>
            <a:ext cx="899999" cy="135542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903029" y="1080268"/>
            <a:ext cx="3792784" cy="4159457"/>
          </a:xfrm>
        </p:spPr>
        <p:txBody>
          <a:bodyPr anchor="ctr"/>
          <a:lstStyle>
            <a:lvl1pPr algn="r">
              <a:lnSpc>
                <a:spcPct val="85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‘Typ de quote, verdeeld over meerdere regels)’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C664523-C8BB-475C-A312-69D2C808AF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Onze school, jouw toekomst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99D7E3B-2FFA-41C7-8423-65FD4A8A8E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60E8A76B-CDCF-4098-9848-FD7D9AF859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4800" y="6076800"/>
            <a:ext cx="1044000" cy="511200"/>
          </a:xfr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nl-NL" dirty="0"/>
              <a:t>  </a:t>
            </a:r>
          </a:p>
        </p:txBody>
      </p:sp>
      <p:sp>
        <p:nvSpPr>
          <p:cNvPr id="8" name="Tekstvak 6">
            <a:extLst>
              <a:ext uri="{FF2B5EF4-FFF2-40B4-BE49-F238E27FC236}">
                <a16:creationId xmlns:a16="http://schemas.microsoft.com/office/drawing/2014/main" id="{1A79214D-076B-48F5-960D-87A42906E327}"/>
              </a:ext>
            </a:extLst>
          </p:cNvPr>
          <p:cNvSpPr txBox="1"/>
          <p:nvPr userDrawn="1"/>
        </p:nvSpPr>
        <p:spPr>
          <a:xfrm>
            <a:off x="12337896" y="-36096"/>
            <a:ext cx="2376000" cy="6881307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tIns="0" bIns="50673" rtlCol="0">
            <a:spAutoFit/>
          </a:bodyPr>
          <a:lstStyle/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STANDAARD FOTO VERVANGEN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 het fotovak staat al een standaard foto. Je kunt deze standaard foto vervangen door je eigen foto. Klik op het </a:t>
            </a:r>
            <a:r>
              <a:rPr lang="nl-NL" sz="950" b="0" u="sng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afbeeldings-pictogram</a:t>
            </a: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in het midden van het fotovak en voeg de gewenste foto in.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Zie “Eigen foto vervangen” als er géén afbeeldings-pictogram in het midden van het fotovak staat.</a:t>
            </a: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="1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="1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FOTO BIJSNIJDEN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foto.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knop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Foto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bijsnijden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Houd de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Shift-toets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ingedrukt en sleep de foto zodat het juiste deel van de foto wordt getoond. 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naast de dia.</a:t>
            </a:r>
          </a:p>
          <a:p>
            <a:pPr>
              <a:lnSpc>
                <a:spcPct val="120000"/>
              </a:lnSpc>
            </a:pPr>
            <a:endParaRPr lang="nl-NL" sz="950" b="1" kern="1200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="1" kern="1200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EIGEN FOTO VERVANGEN</a:t>
            </a: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0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Als je de standaard foto hebt vervangen door je eigen foto, dan is het afbeeldings-pictogram onzichtbaar. Vervang de foto op de volgende wijze: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foto.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Verwijder de foto door 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Delete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te drukken.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het afbeeldings-pictogram en voeg de gewenste foto in.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knop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Naar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achtergrond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om de foto naar achteren te plaatsen.</a:t>
            </a: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u="sng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Klik op de knop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Opnieuw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instellen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als de foto of het tekstvak niet meer op de juiste positie staan.</a:t>
            </a:r>
          </a:p>
          <a:p>
            <a:pPr>
              <a:lnSpc>
                <a:spcPct val="120000"/>
              </a:lnSpc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26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derwerp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92800" y="1977677"/>
            <a:ext cx="10296904" cy="2852737"/>
          </a:xfrm>
        </p:spPr>
        <p:txBody>
          <a:bodyPr anchor="ctr"/>
          <a:lstStyle>
            <a:lvl1pPr>
              <a:lnSpc>
                <a:spcPct val="85000"/>
              </a:lnSpc>
              <a:defRPr sz="74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onderwerp (verdeeld over 2 regels)</a:t>
            </a:r>
          </a:p>
        </p:txBody>
      </p:sp>
    </p:spTree>
    <p:extLst>
      <p:ext uri="{BB962C8B-B14F-4D97-AF65-F5344CB8AC3E}">
        <p14:creationId xmlns:p14="http://schemas.microsoft.com/office/powerpoint/2010/main" val="17572103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derwerp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92800" y="1977677"/>
            <a:ext cx="10296904" cy="2852737"/>
          </a:xfrm>
        </p:spPr>
        <p:txBody>
          <a:bodyPr anchor="ctr"/>
          <a:lstStyle>
            <a:lvl1pPr>
              <a:lnSpc>
                <a:spcPct val="85000"/>
              </a:lnSpc>
              <a:defRPr sz="74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onderwerp (verdeeld over 2 regels)</a:t>
            </a:r>
          </a:p>
        </p:txBody>
      </p:sp>
    </p:spTree>
    <p:extLst>
      <p:ext uri="{BB962C8B-B14F-4D97-AF65-F5344CB8AC3E}">
        <p14:creationId xmlns:p14="http://schemas.microsoft.com/office/powerpoint/2010/main" val="28308556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derwerp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92800" y="1977677"/>
            <a:ext cx="10296904" cy="2852737"/>
          </a:xfrm>
        </p:spPr>
        <p:txBody>
          <a:bodyPr anchor="ctr"/>
          <a:lstStyle>
            <a:lvl1pPr>
              <a:lnSpc>
                <a:spcPct val="85000"/>
              </a:lnSpc>
              <a:defRPr sz="74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onderwerp (verdeeld over 2 regels)</a:t>
            </a:r>
          </a:p>
        </p:txBody>
      </p:sp>
    </p:spTree>
    <p:extLst>
      <p:ext uri="{BB962C8B-B14F-4D97-AF65-F5344CB8AC3E}">
        <p14:creationId xmlns:p14="http://schemas.microsoft.com/office/powerpoint/2010/main" val="41632217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derwerp 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92800" y="1977677"/>
            <a:ext cx="10296904" cy="2852737"/>
          </a:xfrm>
        </p:spPr>
        <p:txBody>
          <a:bodyPr anchor="ctr"/>
          <a:lstStyle>
            <a:lvl1pPr>
              <a:lnSpc>
                <a:spcPct val="85000"/>
              </a:lnSpc>
              <a:defRPr sz="74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onderwerp (verdeeld over 2 regels)</a:t>
            </a:r>
          </a:p>
        </p:txBody>
      </p:sp>
    </p:spTree>
    <p:extLst>
      <p:ext uri="{BB962C8B-B14F-4D97-AF65-F5344CB8AC3E}">
        <p14:creationId xmlns:p14="http://schemas.microsoft.com/office/powerpoint/2010/main" val="14590862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derwerp 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92800" y="1977677"/>
            <a:ext cx="10296904" cy="2852737"/>
          </a:xfrm>
        </p:spPr>
        <p:txBody>
          <a:bodyPr anchor="ctr"/>
          <a:lstStyle>
            <a:lvl1pPr>
              <a:lnSpc>
                <a:spcPct val="85000"/>
              </a:lnSpc>
              <a:defRPr sz="74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onderwerp (verdeeld over 2 regels)</a:t>
            </a:r>
          </a:p>
        </p:txBody>
      </p:sp>
    </p:spTree>
    <p:extLst>
      <p:ext uri="{BB962C8B-B14F-4D97-AF65-F5344CB8AC3E}">
        <p14:creationId xmlns:p14="http://schemas.microsoft.com/office/powerpoint/2010/main" val="10176083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derwerp F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92800" y="1977677"/>
            <a:ext cx="10296904" cy="2852737"/>
          </a:xfrm>
        </p:spPr>
        <p:txBody>
          <a:bodyPr anchor="ctr"/>
          <a:lstStyle>
            <a:lvl1pPr>
              <a:lnSpc>
                <a:spcPct val="85000"/>
              </a:lnSpc>
              <a:defRPr sz="74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onderwerp (verdeeld over 2 regels)</a:t>
            </a:r>
          </a:p>
        </p:txBody>
      </p:sp>
    </p:spTree>
    <p:extLst>
      <p:ext uri="{BB962C8B-B14F-4D97-AF65-F5344CB8AC3E}">
        <p14:creationId xmlns:p14="http://schemas.microsoft.com/office/powerpoint/2010/main" val="37234662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2C8DCFE6-1F39-421B-AC72-080D4DE067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92000" y="5502579"/>
            <a:ext cx="899999" cy="1355421"/>
          </a:xfrm>
          <a:prstGeom prst="rect">
            <a:avLst/>
          </a:prstGeom>
        </p:spPr>
      </p:pic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Onze school, jouw toekomst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t>‹nr.›</a:t>
            </a:fld>
            <a:endParaRPr lang="nl-NL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F040BDC-2909-4D31-8657-6D9E84EF6B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3956" y="6075704"/>
            <a:ext cx="1044000" cy="509716"/>
          </a:xfrm>
          <a:prstGeom prst="rect">
            <a:avLst/>
          </a:prstGeom>
        </p:spPr>
      </p:pic>
      <p:sp>
        <p:nvSpPr>
          <p:cNvPr id="7" name="Tijdelijke aanduiding voor tekst 9">
            <a:extLst>
              <a:ext uri="{FF2B5EF4-FFF2-40B4-BE49-F238E27FC236}">
                <a16:creationId xmlns:a16="http://schemas.microsoft.com/office/drawing/2014/main" id="{48901F81-E9BB-4675-BE23-ABE56382FE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4087" y="880312"/>
            <a:ext cx="10668537" cy="468000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  <a:lvl2pPr>
              <a:lnSpc>
                <a:spcPct val="90000"/>
              </a:lnSpc>
              <a:defRPr sz="3200"/>
            </a:lvl2pPr>
          </a:lstStyle>
          <a:p>
            <a:pPr lvl="0"/>
            <a:r>
              <a:rPr lang="nl-NL" dirty="0"/>
              <a:t>Klik voor subtitel</a:t>
            </a:r>
          </a:p>
          <a:p>
            <a:pPr lvl="1"/>
            <a:endParaRPr lang="nl-NL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5A9394B1-A878-4C73-A0C5-451E55A51F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voor titel</a:t>
            </a:r>
          </a:p>
        </p:txBody>
      </p:sp>
    </p:spTree>
    <p:extLst>
      <p:ext uri="{BB962C8B-B14F-4D97-AF65-F5344CB8AC3E}">
        <p14:creationId xmlns:p14="http://schemas.microsoft.com/office/powerpoint/2010/main" val="18249545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natuur, regenboog&#10;&#10;Automatisch gegenereerde beschrijving">
            <a:extLst>
              <a:ext uri="{FF2B5EF4-FFF2-40B4-BE49-F238E27FC236}">
                <a16:creationId xmlns:a16="http://schemas.microsoft.com/office/drawing/2014/main" id="{38A57140-229C-4F47-8356-1CFDC7DF0E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000" y="5502579"/>
            <a:ext cx="900000" cy="1355421"/>
          </a:xfrm>
          <a:prstGeom prst="rect">
            <a:avLst/>
          </a:prstGeom>
        </p:spPr>
      </p:pic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Onze school, jouw toekomst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t>‹nr.›</a:t>
            </a:fld>
            <a:endParaRPr lang="nl-NL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8B698F3-92DF-41D2-B07D-E6BCC6D790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3956" y="6075704"/>
            <a:ext cx="1044000" cy="50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720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93763" y="356819"/>
            <a:ext cx="8389797" cy="2387600"/>
          </a:xfrm>
        </p:spPr>
        <p:txBody>
          <a:bodyPr anchor="b"/>
          <a:lstStyle>
            <a:lvl1pPr algn="l">
              <a:lnSpc>
                <a:spcPct val="85000"/>
              </a:lnSpc>
              <a:defRPr sz="74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893763" y="2896036"/>
            <a:ext cx="8389797" cy="1655762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ondertitelstijl van het model te bewerken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45DB51F-E4B7-4910-B4F8-14B1B8C8E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21607" y="4803166"/>
            <a:ext cx="1242000" cy="1613109"/>
          </a:xfrm>
          <a:prstGeom prst="rect">
            <a:avLst/>
          </a:prstGeom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F5DCEB20-7F12-4523-80FF-76639543B1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3763" y="6153778"/>
            <a:ext cx="6884987" cy="3603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Naam - datum</a:t>
            </a:r>
          </a:p>
        </p:txBody>
      </p:sp>
    </p:spTree>
    <p:extLst>
      <p:ext uri="{BB962C8B-B14F-4D97-AF65-F5344CB8AC3E}">
        <p14:creationId xmlns:p14="http://schemas.microsoft.com/office/powerpoint/2010/main" val="9206886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92800" y="1977677"/>
            <a:ext cx="10296904" cy="2852737"/>
          </a:xfrm>
        </p:spPr>
        <p:txBody>
          <a:bodyPr anchor="ctr"/>
          <a:lstStyle>
            <a:lvl1pPr>
              <a:lnSpc>
                <a:spcPct val="85000"/>
              </a:lnSpc>
              <a:defRPr sz="74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tekst (verdeeld over </a:t>
            </a:r>
            <a:br>
              <a:rPr lang="nl-NL" dirty="0"/>
            </a:br>
            <a:r>
              <a:rPr lang="nl-NL" dirty="0"/>
              <a:t>2 regels)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BAC12CF-C76B-417D-A86B-93D5596135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21607" y="4803166"/>
            <a:ext cx="1242000" cy="161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7773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- 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>
            <a:extLst>
              <a:ext uri="{FF2B5EF4-FFF2-40B4-BE49-F238E27FC236}">
                <a16:creationId xmlns:a16="http://schemas.microsoft.com/office/drawing/2014/main" id="{7F6C835A-E5AB-4015-8AB1-67D1796AA557}"/>
              </a:ext>
            </a:extLst>
          </p:cNvPr>
          <p:cNvSpPr txBox="1"/>
          <p:nvPr userDrawn="1"/>
        </p:nvSpPr>
        <p:spPr>
          <a:xfrm>
            <a:off x="4511675" y="4434202"/>
            <a:ext cx="3168647" cy="1749774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0" tIns="50673" rIns="0" bIns="50673" rtlCol="0" anchor="b" anchorCtr="0">
            <a:spAutoFit/>
          </a:bodyPr>
          <a:lstStyle/>
          <a:p>
            <a:pPr marL="0" indent="0" algn="l" defTabSz="914400" rtl="0" eaLnBrk="1" latinLnBrk="0" hangingPunct="1">
              <a:lnSpc>
                <a:spcPct val="114000"/>
              </a:lnSpc>
              <a:buFont typeface="+mj-lt"/>
              <a:buNone/>
            </a:pPr>
            <a:r>
              <a:rPr lang="nl-NL" sz="1050" b="1" kern="1200" cap="all" spc="60" baseline="0" noProof="1">
                <a:solidFill>
                  <a:schemeClr val="accent1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Achteraf een ANDERE DIA-INDEling KIEZEN</a:t>
            </a:r>
          </a:p>
          <a:p>
            <a:pPr marL="0" indent="0" algn="l" defTabSz="914400" rtl="0" eaLnBrk="1" latinLnBrk="0" hangingPunct="1">
              <a:lnSpc>
                <a:spcPct val="114000"/>
              </a:lnSpc>
              <a:buFont typeface="+mj-lt"/>
              <a:buNone/>
            </a:pPr>
            <a:r>
              <a:rPr lang="nl-NL" sz="105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Je kunt altijd achteraf veranderen van dia-indeling, bijvoorheeld als je een titeldia wilt met andere kleuren.</a:t>
            </a:r>
            <a:endParaRPr lang="nl-NL" sz="1050" b="1" kern="1200" cap="all" spc="60" baseline="0" noProof="1">
              <a:solidFill>
                <a:schemeClr val="accent1"/>
              </a:solidFill>
              <a:latin typeface="+mn-lt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144000" indent="-144000">
              <a:lnSpc>
                <a:spcPct val="114000"/>
              </a:lnSpc>
              <a:buFont typeface="+mj-lt"/>
              <a:buAutoNum type="arabicPeriod"/>
            </a:pPr>
            <a:r>
              <a:rPr lang="nl-NL" sz="105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Klik op de dia die je wilt wijzigen.</a:t>
            </a:r>
          </a:p>
          <a:p>
            <a:pPr marL="144000" indent="-144000">
              <a:lnSpc>
                <a:spcPct val="114000"/>
              </a:lnSpc>
              <a:buFont typeface="+mj-lt"/>
              <a:buAutoNum type="arabicPeriod"/>
            </a:pPr>
            <a:r>
              <a:rPr lang="nl-NL" sz="105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Klik op de knop </a:t>
            </a:r>
            <a:r>
              <a:rPr lang="nl-NL" sz="1050" b="1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Indeling</a:t>
            </a:r>
            <a:r>
              <a:rPr lang="nl-NL" sz="1050" b="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. </a:t>
            </a:r>
          </a:p>
          <a:p>
            <a:pPr marL="144000" indent="-144000">
              <a:lnSpc>
                <a:spcPct val="114000"/>
              </a:lnSpc>
              <a:buFont typeface="+mj-lt"/>
              <a:buAutoNum type="arabicPeriod"/>
            </a:pPr>
            <a:r>
              <a:rPr lang="nl-NL" sz="1050" b="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Kies de gewenste indeling.</a:t>
            </a:r>
          </a:p>
          <a:p>
            <a:pPr marL="144000" indent="-144000">
              <a:lnSpc>
                <a:spcPct val="114000"/>
              </a:lnSpc>
              <a:buFont typeface="+mj-lt"/>
              <a:buAutoNum type="arabicPeriod"/>
            </a:pPr>
            <a:endParaRPr lang="nl-NL" sz="1050" b="0" baseline="0" noProof="1">
              <a:solidFill>
                <a:srgbClr val="4C5960"/>
              </a:solidFill>
              <a:latin typeface="+mn-lt"/>
              <a:ea typeface="Tahoma" panose="020B060403050404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nl-NL" sz="1050" b="1" dirty="0">
                <a:solidFill>
                  <a:srgbClr val="515F67"/>
                </a:solidFill>
                <a:latin typeface="+mn-lt"/>
                <a:cs typeface="Calibri" panose="020F0502020204030204" pitchFamily="34" charset="0"/>
              </a:rPr>
              <a:t>TIP: </a:t>
            </a:r>
            <a:r>
              <a:rPr lang="nl-NL" sz="1050" dirty="0">
                <a:solidFill>
                  <a:srgbClr val="515F67"/>
                </a:solidFill>
                <a:latin typeface="+mn-lt"/>
              </a:rPr>
              <a:t>Klik op de knop </a:t>
            </a:r>
            <a:r>
              <a:rPr lang="nl-NL" sz="1050" b="1" dirty="0">
                <a:solidFill>
                  <a:srgbClr val="515F67"/>
                </a:solidFill>
                <a:latin typeface="+mn-lt"/>
                <a:cs typeface="Calibri" panose="020F0502020204030204" pitchFamily="34" charset="0"/>
              </a:rPr>
              <a:t>Opnieuw instellen </a:t>
            </a:r>
            <a:r>
              <a:rPr lang="nl-NL" sz="1050" dirty="0">
                <a:solidFill>
                  <a:srgbClr val="515F67"/>
                </a:solidFill>
                <a:latin typeface="+mn-lt"/>
              </a:rPr>
              <a:t>als de foto- en/of tekstvakken niet meer op de juiste positie staan.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A4856509-6E3C-49C4-9ED7-5C0E9C856DF7}"/>
              </a:ext>
            </a:extLst>
          </p:cNvPr>
          <p:cNvSpPr txBox="1"/>
          <p:nvPr userDrawn="1"/>
        </p:nvSpPr>
        <p:spPr>
          <a:xfrm>
            <a:off x="8543925" y="691172"/>
            <a:ext cx="3205161" cy="828688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0" tIns="50673" rIns="0" bIns="50673" rtlCol="0">
            <a:spAutoFit/>
          </a:bodyPr>
          <a:lstStyle/>
          <a:p>
            <a:pPr marL="0" indent="0" algn="l" defTabSz="914400" rtl="0" eaLnBrk="1" latinLnBrk="0" hangingPunct="1">
              <a:lnSpc>
                <a:spcPct val="114000"/>
              </a:lnSpc>
              <a:buFont typeface="+mj-lt"/>
              <a:buNone/>
            </a:pPr>
            <a:r>
              <a:rPr lang="nl-NL" sz="1050" b="1" kern="1200" cap="all" spc="60" baseline="0" noProof="1">
                <a:solidFill>
                  <a:schemeClr val="accent1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Tekstopmaak</a:t>
            </a:r>
          </a:p>
          <a:p>
            <a:pPr marL="0" indent="0" algn="l" defTabSz="914400" rtl="0" eaLnBrk="1" latinLnBrk="0" hangingPunct="1">
              <a:lnSpc>
                <a:spcPct val="114000"/>
              </a:lnSpc>
              <a:buFont typeface="+mj-lt"/>
              <a:buNone/>
            </a:pPr>
            <a:r>
              <a:rPr lang="nl-NL" sz="1050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Gebruik de knoppen </a:t>
            </a:r>
            <a:r>
              <a:rPr lang="nl-NL" sz="1050" b="1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Vorige tekstopmaak  </a:t>
            </a:r>
            <a:r>
              <a:rPr lang="nl-NL" sz="1050" b="0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of</a:t>
            </a:r>
            <a:r>
              <a:rPr lang="nl-NL" sz="1050" b="1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 Volgende tekstopmaak</a:t>
            </a:r>
            <a:r>
              <a:rPr lang="nl-NL" sz="1050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 om de juiste tekstopmaak te kiezen. </a:t>
            </a:r>
          </a:p>
          <a:p>
            <a:pPr marL="0" indent="0" algn="l" defTabSz="914400" rtl="0" eaLnBrk="1" latinLnBrk="0" hangingPunct="1">
              <a:lnSpc>
                <a:spcPct val="114000"/>
              </a:lnSpc>
              <a:buFont typeface="+mj-lt"/>
              <a:buNone/>
            </a:pPr>
            <a:r>
              <a:rPr lang="nl-NL" sz="1050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Je kunt kiezen uit de volgende tekstopmaak-niveaus: 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64A18803-CB57-467B-813D-1C72F2C8BA22}"/>
              </a:ext>
            </a:extLst>
          </p:cNvPr>
          <p:cNvSpPr txBox="1"/>
          <p:nvPr userDrawn="1"/>
        </p:nvSpPr>
        <p:spPr>
          <a:xfrm>
            <a:off x="442914" y="691172"/>
            <a:ext cx="3198232" cy="828688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0" tIns="50673" rIns="0" bIns="50673" rtlCol="0">
            <a:spAutoFit/>
          </a:bodyPr>
          <a:lstStyle/>
          <a:p>
            <a:pPr marL="0" indent="0" algn="l" defTabSz="914400" rtl="0" eaLnBrk="1" latinLnBrk="0" hangingPunct="1">
              <a:lnSpc>
                <a:spcPct val="114000"/>
              </a:lnSpc>
              <a:buFont typeface="+mj-lt"/>
              <a:buNone/>
            </a:pPr>
            <a:r>
              <a:rPr lang="nl-NL" sz="1050" b="1" kern="1200" cap="all" spc="60" baseline="0" noProof="1">
                <a:solidFill>
                  <a:schemeClr val="accent1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EXTRA TAB</a:t>
            </a:r>
          </a:p>
          <a:p>
            <a:pPr marL="0" indent="0" algn="l" defTabSz="914400" rtl="0" eaLnBrk="1" latinLnBrk="0" hangingPunct="1">
              <a:lnSpc>
                <a:spcPct val="114000"/>
              </a:lnSpc>
              <a:buFont typeface="Arial" panose="020B0604020202020204" pitchFamily="34" charset="0"/>
              <a:buNone/>
            </a:pPr>
            <a:r>
              <a:rPr lang="nl-NL" sz="1050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Bovenin het scherm staat een extra tab met de naam </a:t>
            </a:r>
            <a:br>
              <a:rPr lang="nl-NL" sz="1050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</a:br>
            <a:r>
              <a:rPr lang="nl-NL" sz="1050" b="1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MIJN PRESENTATIE</a:t>
            </a:r>
            <a:r>
              <a:rPr lang="nl-NL" sz="1050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. Op deze tab staan knoppen die handig zijn bij het samenstellen van een presentatie.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8A73D80D-4C0C-4355-A8A5-5ED27B3D6889}"/>
              </a:ext>
            </a:extLst>
          </p:cNvPr>
          <p:cNvSpPr txBox="1"/>
          <p:nvPr userDrawn="1"/>
        </p:nvSpPr>
        <p:spPr>
          <a:xfrm>
            <a:off x="4518606" y="691172"/>
            <a:ext cx="3161716" cy="828688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0" tIns="50673" rIns="0" bIns="50673" rtlCol="0">
            <a:spAutoFit/>
          </a:bodyPr>
          <a:lstStyle/>
          <a:p>
            <a:pPr marL="0" indent="0" algn="l" defTabSz="914400" rtl="0" eaLnBrk="1" latinLnBrk="0" hangingPunct="1">
              <a:lnSpc>
                <a:spcPct val="114000"/>
              </a:lnSpc>
              <a:buFont typeface="+mj-lt"/>
              <a:buNone/>
            </a:pPr>
            <a:r>
              <a:rPr lang="nl-NL" sz="1050" b="1" kern="1200" cap="all" spc="60" baseline="0" noProof="1">
                <a:solidFill>
                  <a:schemeClr val="accent1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nieuwe DIA INVOEGEN</a:t>
            </a:r>
          </a:p>
          <a:p>
            <a:pPr marL="144000" marR="0" lvl="0" indent="-14400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nl-NL" sz="1050" b="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Klik op de knop </a:t>
            </a:r>
            <a:r>
              <a:rPr lang="nl-NL" sz="1050" b="1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Nieuwe Dia</a:t>
            </a:r>
            <a:r>
              <a:rPr lang="nl-NL" sz="1050" b="1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.</a:t>
            </a:r>
          </a:p>
          <a:p>
            <a:pPr marL="144000" marR="0" lvl="0" indent="-14400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nl-NL" sz="1050" b="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Kies de gewenste dia-indeling. </a:t>
            </a:r>
            <a:br>
              <a:rPr lang="nl-NL" sz="1050" b="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</a:br>
            <a:r>
              <a:rPr lang="nl-NL" sz="1050" b="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Je kunt kiezen uit de volgende dia-indelingen:</a:t>
            </a:r>
            <a:endParaRPr lang="nl-NL" sz="1050" baseline="0" noProof="1">
              <a:solidFill>
                <a:srgbClr val="4C5960"/>
              </a:solidFill>
              <a:latin typeface="+mn-lt"/>
              <a:ea typeface="Tahom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53" name="Rechthoek 52">
            <a:extLst>
              <a:ext uri="{FF2B5EF4-FFF2-40B4-BE49-F238E27FC236}">
                <a16:creationId xmlns:a16="http://schemas.microsoft.com/office/drawing/2014/main" id="{F2E55AB3-5207-4FEA-8678-46F9F11F679B}"/>
              </a:ext>
            </a:extLst>
          </p:cNvPr>
          <p:cNvSpPr>
            <a:spLocks noChangeAspect="1"/>
          </p:cNvSpPr>
          <p:nvPr userDrawn="1"/>
        </p:nvSpPr>
        <p:spPr>
          <a:xfrm>
            <a:off x="8551644" y="1716009"/>
            <a:ext cx="144000" cy="144000"/>
          </a:xfrm>
          <a:prstGeom prst="rect">
            <a:avLst/>
          </a:prstGeom>
          <a:noFill/>
          <a:ln w="3175">
            <a:solidFill>
              <a:srgbClr val="515F67">
                <a:alpha val="7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dirty="0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37" name="Tekstvak 1036">
            <a:extLst>
              <a:ext uri="{FF2B5EF4-FFF2-40B4-BE49-F238E27FC236}">
                <a16:creationId xmlns:a16="http://schemas.microsoft.com/office/drawing/2014/main" id="{4185B1C2-F58B-44DE-90BF-05689F869375}"/>
              </a:ext>
            </a:extLst>
          </p:cNvPr>
          <p:cNvSpPr txBox="1"/>
          <p:nvPr userDrawn="1"/>
        </p:nvSpPr>
        <p:spPr>
          <a:xfrm>
            <a:off x="8543924" y="3599598"/>
            <a:ext cx="3205160" cy="276038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0" tIns="50673" rIns="0" bIns="50673" rtlCol="0">
            <a:spAutoFit/>
          </a:bodyPr>
          <a:lstStyle/>
          <a:p>
            <a:pPr marL="0" indent="0" algn="l" defTabSz="914400" rtl="0" eaLnBrk="1" latinLnBrk="0" hangingPunct="1">
              <a:lnSpc>
                <a:spcPct val="114000"/>
              </a:lnSpc>
              <a:buFont typeface="+mj-lt"/>
              <a:buNone/>
            </a:pPr>
            <a:r>
              <a:rPr lang="nl-NL" sz="1050" b="1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Gebruik niet de Tab-toets of Opsommingstoets!</a:t>
            </a:r>
          </a:p>
        </p:txBody>
      </p:sp>
      <p:sp>
        <p:nvSpPr>
          <p:cNvPr id="1040" name="Rechthoek 1039">
            <a:extLst>
              <a:ext uri="{FF2B5EF4-FFF2-40B4-BE49-F238E27FC236}">
                <a16:creationId xmlns:a16="http://schemas.microsoft.com/office/drawing/2014/main" id="{9DD48F04-4B36-4531-87F2-FEA2ACA0B016}"/>
              </a:ext>
            </a:extLst>
          </p:cNvPr>
          <p:cNvSpPr>
            <a:spLocks noChangeAspect="1"/>
          </p:cNvSpPr>
          <p:nvPr userDrawn="1"/>
        </p:nvSpPr>
        <p:spPr>
          <a:xfrm>
            <a:off x="8551644" y="2081657"/>
            <a:ext cx="144000" cy="144000"/>
          </a:xfrm>
          <a:prstGeom prst="rect">
            <a:avLst/>
          </a:prstGeom>
          <a:noFill/>
          <a:ln w="3175">
            <a:solidFill>
              <a:srgbClr val="515F67">
                <a:alpha val="7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dirty="0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41" name="Rechthoek 1040">
            <a:extLst>
              <a:ext uri="{FF2B5EF4-FFF2-40B4-BE49-F238E27FC236}">
                <a16:creationId xmlns:a16="http://schemas.microsoft.com/office/drawing/2014/main" id="{F064C36A-6295-4A6D-A8C3-74C7EF1B2C5A}"/>
              </a:ext>
            </a:extLst>
          </p:cNvPr>
          <p:cNvSpPr>
            <a:spLocks noChangeAspect="1"/>
          </p:cNvSpPr>
          <p:nvPr userDrawn="1"/>
        </p:nvSpPr>
        <p:spPr>
          <a:xfrm>
            <a:off x="8551644" y="2447305"/>
            <a:ext cx="144000" cy="144000"/>
          </a:xfrm>
          <a:prstGeom prst="rect">
            <a:avLst/>
          </a:prstGeom>
          <a:noFill/>
          <a:ln w="3175">
            <a:solidFill>
              <a:srgbClr val="515F67">
                <a:alpha val="7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dirty="0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42" name="Rechthoek 1041">
            <a:extLst>
              <a:ext uri="{FF2B5EF4-FFF2-40B4-BE49-F238E27FC236}">
                <a16:creationId xmlns:a16="http://schemas.microsoft.com/office/drawing/2014/main" id="{97C01ED6-E7F8-4314-8D6F-35AE54C5AFAB}"/>
              </a:ext>
            </a:extLst>
          </p:cNvPr>
          <p:cNvSpPr>
            <a:spLocks noChangeAspect="1"/>
          </p:cNvSpPr>
          <p:nvPr userDrawn="1"/>
        </p:nvSpPr>
        <p:spPr>
          <a:xfrm>
            <a:off x="8551644" y="2812953"/>
            <a:ext cx="144000" cy="144000"/>
          </a:xfrm>
          <a:prstGeom prst="rect">
            <a:avLst/>
          </a:prstGeom>
          <a:noFill/>
          <a:ln w="3175">
            <a:solidFill>
              <a:srgbClr val="515F67">
                <a:alpha val="7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dirty="0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43" name="Rechthoek 1042">
            <a:extLst>
              <a:ext uri="{FF2B5EF4-FFF2-40B4-BE49-F238E27FC236}">
                <a16:creationId xmlns:a16="http://schemas.microsoft.com/office/drawing/2014/main" id="{A2AC5C43-D7EC-45D2-A1A9-3ABE9643BBF9}"/>
              </a:ext>
            </a:extLst>
          </p:cNvPr>
          <p:cNvSpPr>
            <a:spLocks noChangeAspect="1"/>
          </p:cNvSpPr>
          <p:nvPr userDrawn="1"/>
        </p:nvSpPr>
        <p:spPr>
          <a:xfrm>
            <a:off x="8551644" y="3178603"/>
            <a:ext cx="144000" cy="144000"/>
          </a:xfrm>
          <a:prstGeom prst="rect">
            <a:avLst/>
          </a:prstGeom>
          <a:noFill/>
          <a:ln w="3175">
            <a:solidFill>
              <a:srgbClr val="515F67">
                <a:alpha val="7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dirty="0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1045" name="Rechte verbindingslijn 1044">
            <a:extLst>
              <a:ext uri="{FF2B5EF4-FFF2-40B4-BE49-F238E27FC236}">
                <a16:creationId xmlns:a16="http://schemas.microsoft.com/office/drawing/2014/main" id="{D7A46DEC-E632-40B8-90CB-EB693A4323EC}"/>
              </a:ext>
            </a:extLst>
          </p:cNvPr>
          <p:cNvCxnSpPr>
            <a:cxnSpLocks/>
          </p:cNvCxnSpPr>
          <p:nvPr userDrawn="1"/>
        </p:nvCxnSpPr>
        <p:spPr>
          <a:xfrm>
            <a:off x="4079875" y="426432"/>
            <a:ext cx="0" cy="600513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Rechte verbindingslijn 100">
            <a:extLst>
              <a:ext uri="{FF2B5EF4-FFF2-40B4-BE49-F238E27FC236}">
                <a16:creationId xmlns:a16="http://schemas.microsoft.com/office/drawing/2014/main" id="{B2C9C308-43B2-4377-ADCC-E5D1C9118B77}"/>
              </a:ext>
            </a:extLst>
          </p:cNvPr>
          <p:cNvCxnSpPr>
            <a:cxnSpLocks/>
          </p:cNvCxnSpPr>
          <p:nvPr userDrawn="1"/>
        </p:nvCxnSpPr>
        <p:spPr>
          <a:xfrm>
            <a:off x="8122945" y="394325"/>
            <a:ext cx="0" cy="600513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9" name="Tekstvak 22">
            <a:extLst>
              <a:ext uri="{FF2B5EF4-FFF2-40B4-BE49-F238E27FC236}">
                <a16:creationId xmlns:a16="http://schemas.microsoft.com/office/drawing/2014/main" id="{0EB64284-D5BB-42E4-9F9A-C4DC655E1C11}"/>
              </a:ext>
            </a:extLst>
          </p:cNvPr>
          <p:cNvSpPr txBox="1"/>
          <p:nvPr userDrawn="1"/>
        </p:nvSpPr>
        <p:spPr>
          <a:xfrm>
            <a:off x="4079875" y="-288833"/>
            <a:ext cx="4043069" cy="288833"/>
          </a:xfrm>
          <a:prstGeom prst="rect">
            <a:avLst/>
          </a:prstGeom>
          <a:solidFill>
            <a:srgbClr val="C00000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nl-NL" sz="1200" b="1" spc="50" baseline="0" noProof="1">
                <a:solidFill>
                  <a:schemeClr val="bg1"/>
                </a:solidFill>
                <a:latin typeface="+mj-lt"/>
              </a:rPr>
              <a:t>TIPS  VOOR HET GEBRUIKEN VAN DEZE PRESENTATIE</a:t>
            </a:r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D71E8F80-8FE1-42D8-A053-BD2FDF431A6D}"/>
              </a:ext>
            </a:extLst>
          </p:cNvPr>
          <p:cNvSpPr txBox="1"/>
          <p:nvPr userDrawn="1"/>
        </p:nvSpPr>
        <p:spPr>
          <a:xfrm>
            <a:off x="8543924" y="4419129"/>
            <a:ext cx="3205163" cy="828688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0" tIns="50673" rIns="0" bIns="50673" rtlCol="0">
            <a:spAutoFit/>
          </a:bodyPr>
          <a:lstStyle/>
          <a:p>
            <a:pPr marL="0" indent="0" algn="l" defTabSz="914400" rtl="0" eaLnBrk="1" latinLnBrk="0" hangingPunct="1">
              <a:lnSpc>
                <a:spcPct val="114000"/>
              </a:lnSpc>
              <a:buFont typeface="+mj-lt"/>
              <a:buNone/>
            </a:pPr>
            <a:r>
              <a:rPr lang="nl-NL" sz="1050" b="1" kern="1200" cap="all" spc="60" baseline="0" noProof="1">
                <a:solidFill>
                  <a:schemeClr val="accent1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DIA’s met EEN aanpasbare SFEERfoto</a:t>
            </a:r>
          </a:p>
          <a:p>
            <a:pPr marL="0" indent="0" algn="l" defTabSz="914400" rtl="0" eaLnBrk="1" latinLnBrk="0" hangingPunct="1">
              <a:lnSpc>
                <a:spcPct val="114000"/>
              </a:lnSpc>
              <a:buFont typeface="+mj-lt"/>
              <a:buNone/>
            </a:pPr>
            <a:r>
              <a:rPr lang="nl-NL" sz="1050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Bij dia’s met een aanpasbare sfeerfoto’s staat rechts naast de dia extra informatie over het invoegen en/of vervangen van een sfeerfoto.</a:t>
            </a:r>
          </a:p>
        </p:txBody>
      </p:sp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209AD2B1-F6C9-4091-831F-44DB6C21F0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892" y="1714261"/>
            <a:ext cx="1629631" cy="171277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DED524A-3CA9-4270-B6B8-573EF91F6D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1648708"/>
            <a:ext cx="3170105" cy="681224"/>
          </a:xfrm>
          <a:prstGeom prst="rect">
            <a:avLst/>
          </a:prstGeom>
        </p:spPr>
      </p:pic>
      <p:sp>
        <p:nvSpPr>
          <p:cNvPr id="28" name="Tekstvak 27">
            <a:extLst>
              <a:ext uri="{FF2B5EF4-FFF2-40B4-BE49-F238E27FC236}">
                <a16:creationId xmlns:a16="http://schemas.microsoft.com/office/drawing/2014/main" id="{321D4660-E757-422E-AEDF-D07C5AE41244}"/>
              </a:ext>
            </a:extLst>
          </p:cNvPr>
          <p:cNvSpPr txBox="1"/>
          <p:nvPr userDrawn="1"/>
        </p:nvSpPr>
        <p:spPr>
          <a:xfrm>
            <a:off x="839789" y="4434202"/>
            <a:ext cx="2808286" cy="1749774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0" tIns="50673" rIns="0" bIns="50673" rtlCol="0" anchor="b" anchorCtr="0">
            <a:spAutoFit/>
          </a:bodyPr>
          <a:lstStyle/>
          <a:p>
            <a:pPr marL="0" algn="l" defTabSz="914400" rtl="0" eaLnBrk="1" latinLnBrk="0" hangingPunct="1">
              <a:lnSpc>
                <a:spcPct val="114000"/>
              </a:lnSpc>
            </a:pPr>
            <a:r>
              <a:rPr lang="nl-NL" sz="1050" b="1" kern="1200" cap="all" spc="6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DIA’s KOPIËREN vanuit een andere presentatie</a:t>
            </a:r>
          </a:p>
          <a:p>
            <a:pPr marL="0" indent="0">
              <a:lnSpc>
                <a:spcPct val="114000"/>
              </a:lnSpc>
              <a:buFont typeface="+mj-lt"/>
              <a:buNone/>
            </a:pPr>
            <a:r>
              <a:rPr lang="nl-NL" sz="105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Je kunt </a:t>
            </a:r>
            <a:r>
              <a:rPr lang="nl-NL" sz="1050" u="sng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geen</a:t>
            </a:r>
            <a:r>
              <a:rPr lang="nl-NL" sz="105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 complete dia’s kopiëren vanuit presentaties met een andere opmaak. </a:t>
            </a:r>
          </a:p>
          <a:p>
            <a:pPr marL="0" indent="0">
              <a:lnSpc>
                <a:spcPct val="114000"/>
              </a:lnSpc>
              <a:buFont typeface="+mj-lt"/>
              <a:buNone/>
            </a:pPr>
            <a:r>
              <a:rPr lang="nl-NL" sz="105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Voeg in dat geval een nieuwe dia in en kopieer de tekst één voor één vanuit de ‘oude’ presentatie naar de nieuwe dia. Plak de tekst met de knop </a:t>
            </a:r>
            <a:r>
              <a:rPr lang="nl-NL" sz="1050" b="1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Alleen</a:t>
            </a:r>
            <a:r>
              <a:rPr lang="nl-NL" sz="105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lang="nl-NL" sz="1050" b="1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tekst</a:t>
            </a:r>
            <a:r>
              <a:rPr lang="nl-NL" sz="105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lang="nl-NL" sz="1050" b="1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behouden</a:t>
            </a:r>
            <a:r>
              <a:rPr lang="nl-NL" sz="105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. Kies vervolgens de juiste tekstopmaak (zie TEKSTOPMAAK).</a:t>
            </a:r>
          </a:p>
        </p:txBody>
      </p:sp>
      <p:sp>
        <p:nvSpPr>
          <p:cNvPr id="29" name="Gelijkbenige driehoek 28">
            <a:extLst>
              <a:ext uri="{FF2B5EF4-FFF2-40B4-BE49-F238E27FC236}">
                <a16:creationId xmlns:a16="http://schemas.microsoft.com/office/drawing/2014/main" id="{C898FCFA-86A3-4B52-9616-360AB0081561}"/>
              </a:ext>
            </a:extLst>
          </p:cNvPr>
          <p:cNvSpPr>
            <a:spLocks noChangeAspect="1"/>
          </p:cNvSpPr>
          <p:nvPr userDrawn="1"/>
        </p:nvSpPr>
        <p:spPr>
          <a:xfrm>
            <a:off x="442912" y="4419129"/>
            <a:ext cx="216000" cy="21600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nl-NL" sz="1100" dirty="0">
                <a:latin typeface="Arial Black" panose="020B0A04020102020204" pitchFamily="34" charset="0"/>
              </a:rPr>
              <a:t>!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44321260-DC76-4F8C-A096-AC7D874D482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05" y="1661620"/>
            <a:ext cx="3294829" cy="236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8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838" userDrawn="1">
          <p15:clr>
            <a:srgbClr val="FBAE40"/>
          </p15:clr>
        </p15:guide>
        <p15:guide id="3" pos="2570" userDrawn="1">
          <p15:clr>
            <a:srgbClr val="FBAE40"/>
          </p15:clr>
        </p15:guide>
        <p15:guide id="4" orient="horz" pos="4110" userDrawn="1">
          <p15:clr>
            <a:srgbClr val="FBAE40"/>
          </p15:clr>
        </p15:guide>
        <p15:guide id="5" orient="horz" pos="323" userDrawn="1">
          <p15:clr>
            <a:srgbClr val="FBAE40"/>
          </p15:clr>
        </p15:guide>
        <p15:guide id="6" pos="279" userDrawn="1">
          <p15:clr>
            <a:srgbClr val="FBAE40"/>
          </p15:clr>
        </p15:guide>
        <p15:guide id="7" pos="7401" userDrawn="1">
          <p15:clr>
            <a:srgbClr val="FBAE40"/>
          </p15:clr>
        </p15:guide>
        <p15:guide id="8" pos="529" userDrawn="1">
          <p15:clr>
            <a:srgbClr val="FBAE40"/>
          </p15:clr>
        </p15:guide>
        <p15:guide id="9" pos="2842" userDrawn="1">
          <p15:clr>
            <a:srgbClr val="FBAE40"/>
          </p15:clr>
        </p15:guide>
        <p15:guide id="10" pos="5382" userDrawn="1">
          <p15:clr>
            <a:srgbClr val="FBAE40"/>
          </p15:clr>
        </p15:guide>
        <p15:guide id="12" pos="2298" userDrawn="1">
          <p15:clr>
            <a:srgbClr val="FBAE40"/>
          </p15:clr>
        </p15:guide>
        <p15:guide id="13" pos="5110" userDrawn="1">
          <p15:clr>
            <a:srgbClr val="FBAE40"/>
          </p15:clr>
        </p15:guide>
        <p15:guide id="14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93763" y="356819"/>
            <a:ext cx="8389797" cy="2387600"/>
          </a:xfrm>
        </p:spPr>
        <p:txBody>
          <a:bodyPr anchor="b"/>
          <a:lstStyle>
            <a:lvl1pPr algn="l">
              <a:lnSpc>
                <a:spcPct val="85000"/>
              </a:lnSpc>
              <a:defRPr sz="74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893763" y="2896036"/>
            <a:ext cx="8389797" cy="1655762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ondertitelstijl van het model te bewerken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45DB51F-E4B7-4910-B4F8-14B1B8C8E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21607" y="4803166"/>
            <a:ext cx="1242000" cy="1613109"/>
          </a:xfrm>
          <a:prstGeom prst="rect">
            <a:avLst/>
          </a:prstGeom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F5DCEB20-7F12-4523-80FF-76639543B1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3763" y="6153778"/>
            <a:ext cx="6884987" cy="3603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Naam - datum</a:t>
            </a:r>
          </a:p>
        </p:txBody>
      </p:sp>
    </p:spTree>
    <p:extLst>
      <p:ext uri="{BB962C8B-B14F-4D97-AF65-F5344CB8AC3E}">
        <p14:creationId xmlns:p14="http://schemas.microsoft.com/office/powerpoint/2010/main" val="2289725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93763" y="356819"/>
            <a:ext cx="8389797" cy="2387600"/>
          </a:xfrm>
        </p:spPr>
        <p:txBody>
          <a:bodyPr anchor="b"/>
          <a:lstStyle>
            <a:lvl1pPr algn="l">
              <a:lnSpc>
                <a:spcPct val="85000"/>
              </a:lnSpc>
              <a:defRPr sz="74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893763" y="2896036"/>
            <a:ext cx="8389797" cy="1655762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ondertitelstijl van het model te bewerken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45DB51F-E4B7-4910-B4F8-14B1B8C8E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21607" y="4803166"/>
            <a:ext cx="1242000" cy="1613109"/>
          </a:xfrm>
          <a:prstGeom prst="rect">
            <a:avLst/>
          </a:prstGeom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F5DCEB20-7F12-4523-80FF-76639543B1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3763" y="6153778"/>
            <a:ext cx="6884987" cy="3603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Naam - datum</a:t>
            </a:r>
          </a:p>
        </p:txBody>
      </p:sp>
    </p:spTree>
    <p:extLst>
      <p:ext uri="{BB962C8B-B14F-4D97-AF65-F5344CB8AC3E}">
        <p14:creationId xmlns:p14="http://schemas.microsoft.com/office/powerpoint/2010/main" val="3798849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FA4FD0C3-DF90-47A8-A8AA-D201204595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92000" y="5502579"/>
            <a:ext cx="899999" cy="1355421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pPr lvl="0"/>
            <a:r>
              <a:rPr lang="nl-NL" dirty="0"/>
              <a:t>Klik om een tekst toe te voegen. </a:t>
            </a:r>
            <a:r>
              <a:rPr lang="nl-NL"/>
              <a:t>Zie de pagina </a:t>
            </a:r>
            <a:r>
              <a:rPr lang="nl-NL" dirty="0"/>
              <a:t>met tips voor het kiezen van een andere tekstopmaak. 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Onze school, jouw toekomst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E0A15DE-C3A8-4803-9AEB-4782C3FF07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3956" y="6075704"/>
            <a:ext cx="1044000" cy="509716"/>
          </a:xfrm>
          <a:prstGeom prst="rect">
            <a:avLst/>
          </a:prstGeom>
        </p:spPr>
      </p:pic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5BEE669A-1F52-4978-B517-89949040C3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4088" y="880312"/>
            <a:ext cx="10670400" cy="468000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  <a:lvl2pPr>
              <a:lnSpc>
                <a:spcPct val="90000"/>
              </a:lnSpc>
              <a:defRPr sz="3200"/>
            </a:lvl2pPr>
          </a:lstStyle>
          <a:p>
            <a:pPr lvl="0"/>
            <a:r>
              <a:rPr lang="nl-NL" dirty="0"/>
              <a:t>Klik voor subtitel</a:t>
            </a:r>
          </a:p>
          <a:p>
            <a:pPr lvl="1"/>
            <a:endParaRPr lang="nl-NL" dirty="0"/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E010C6EA-E629-4822-9F4C-01C30FDE49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voor titel</a:t>
            </a:r>
          </a:p>
        </p:txBody>
      </p:sp>
    </p:spTree>
    <p:extLst>
      <p:ext uri="{BB962C8B-B14F-4D97-AF65-F5344CB8AC3E}">
        <p14:creationId xmlns:p14="http://schemas.microsoft.com/office/powerpoint/2010/main" val="2302684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97C514EB-976F-49F2-9275-898D614B0D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92000" y="5502579"/>
            <a:ext cx="899999" cy="135542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54000" y="454136"/>
            <a:ext cx="10669150" cy="468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voor titel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954000" y="2031099"/>
            <a:ext cx="5116942" cy="3842411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NL" dirty="0"/>
              <a:t>Klik om een tekst toe te voegen. Zie de pagina met tips voor het kiezen van een andere tekstopmaak. 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Onze school, jouw toekomst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E0A15DE-C3A8-4803-9AEB-4782C3FF07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3956" y="6075704"/>
            <a:ext cx="1044000" cy="509716"/>
          </a:xfrm>
          <a:prstGeom prst="rect">
            <a:avLst/>
          </a:prstGeom>
        </p:spPr>
      </p:pic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5BEE669A-1F52-4978-B517-89949040C3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4087" y="880312"/>
            <a:ext cx="10668537" cy="468000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  <a:lvl2pPr>
              <a:lnSpc>
                <a:spcPct val="90000"/>
              </a:lnSpc>
              <a:defRPr sz="3200"/>
            </a:lvl2pPr>
          </a:lstStyle>
          <a:p>
            <a:pPr lvl="0"/>
            <a:r>
              <a:rPr lang="nl-NL" dirty="0"/>
              <a:t>Klik voor subtitel</a:t>
            </a:r>
          </a:p>
          <a:p>
            <a:pPr lvl="1"/>
            <a:endParaRPr lang="nl-NL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9D20BAC7-DE71-49B7-93A4-CDAF0468815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507884" y="2031099"/>
            <a:ext cx="5114740" cy="3842411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NL" dirty="0"/>
              <a:t>Klik om een tekst toe te voegen. Zie de pagina met tips voor het kiezen van een andere tekstopmaak. 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07179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Afbeelding met natuur, regenboog&#10;&#10;Automatisch gegenereerde beschrijving">
            <a:extLst>
              <a:ext uri="{FF2B5EF4-FFF2-40B4-BE49-F238E27FC236}">
                <a16:creationId xmlns:a16="http://schemas.microsoft.com/office/drawing/2014/main" id="{53C461D3-2DC0-433D-819A-3793C77A35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000" y="5502579"/>
            <a:ext cx="900000" cy="135542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54000" y="454136"/>
            <a:ext cx="10669150" cy="468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voor titel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954000" y="2031099"/>
            <a:ext cx="2340000" cy="3842411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NL" dirty="0"/>
              <a:t>Klik om een tekst toe te voegen. Zie de pagina met tips voor het kiezen van een andere tekstopmaak. 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Onze school, jouw toekomst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E0A15DE-C3A8-4803-9AEB-4782C3FF07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3956" y="6075704"/>
            <a:ext cx="1044000" cy="509716"/>
          </a:xfrm>
          <a:prstGeom prst="rect">
            <a:avLst/>
          </a:prstGeom>
        </p:spPr>
      </p:pic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5BEE669A-1F52-4978-B517-89949040C3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4087" y="880312"/>
            <a:ext cx="10668537" cy="468000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  <a:lvl2pPr>
              <a:lnSpc>
                <a:spcPct val="90000"/>
              </a:lnSpc>
              <a:defRPr sz="3200"/>
            </a:lvl2pPr>
          </a:lstStyle>
          <a:p>
            <a:pPr lvl="0"/>
            <a:r>
              <a:rPr lang="nl-NL" dirty="0"/>
              <a:t>Klik voor subtitel</a:t>
            </a:r>
          </a:p>
          <a:p>
            <a:pPr lvl="1"/>
            <a:endParaRPr lang="nl-NL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9D20BAC7-DE71-49B7-93A4-CDAF0468815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507884" y="2031099"/>
            <a:ext cx="2339162" cy="3842411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NL" dirty="0"/>
              <a:t>Klik om een tekst toe te voegen. Zie de pagina met tips voor het kiezen van een andere tekstopmaak. 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402B0DB3-F258-458E-B07E-1085487FFCA3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9283988" y="2031099"/>
            <a:ext cx="2339162" cy="3842411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NL" dirty="0"/>
              <a:t>Klik om een tekst toe te voegen. Zie de pagina met tips voor het kiezen van een andere tekstopmaak. 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63F4BEAB-0527-4EF0-891D-F2EB2F84D64B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3730942" y="2031099"/>
            <a:ext cx="2340000" cy="3842411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NL" dirty="0"/>
              <a:t>Klik om een tekst toe te voegen. Zie de pagina met tips voor het kiezen van een andere tekstopmaak. 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688132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3425B7D3-6F7B-41E0-8785-711E2732E0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43845" y="0"/>
            <a:ext cx="7548155" cy="6858000"/>
          </a:xfrm>
          <a:prstGeom prst="rect">
            <a:avLst/>
          </a:prstGeom>
          <a:blipFill>
            <a:blip r:embed="rId3"/>
            <a:srcRect/>
            <a:stretch>
              <a:fillRect l="-10" r="-10"/>
            </a:stretch>
          </a:blipFill>
        </p:spPr>
        <p:txBody>
          <a:bodyPr wrap="square">
            <a:noAutofit/>
          </a:bodyPr>
          <a:lstStyle/>
          <a:p>
            <a:endParaRPr lang="nl-NL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EE3AC0DE-A0E8-49A6-90BD-B5FD890AD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293200" y="5504400"/>
            <a:ext cx="900000" cy="13572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pPr lvl="0"/>
            <a:r>
              <a:rPr lang="nl-NL" dirty="0"/>
              <a:t> 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54000" y="1080268"/>
            <a:ext cx="3265303" cy="4159457"/>
          </a:xfrm>
        </p:spPr>
        <p:txBody>
          <a:bodyPr anchor="ctr"/>
          <a:lstStyle>
            <a:lvl1pPr algn="l">
              <a:lnSpc>
                <a:spcPct val="85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‘Typ de quote, verdeeld over meerdere regels)’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C664523-C8BB-475C-A312-69D2C808AF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Onze school, jouw toekomst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99D7E3B-2FFA-41C7-8423-65FD4A8A8E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95195A5-E3E7-45D5-A326-564BEF8C86C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23956" y="6075704"/>
            <a:ext cx="1044000" cy="509715"/>
          </a:xfrm>
          <a:prstGeom prst="rect">
            <a:avLst/>
          </a:prstGeom>
        </p:spPr>
      </p:pic>
      <p:sp>
        <p:nvSpPr>
          <p:cNvPr id="11" name="Tekstvak 6">
            <a:extLst>
              <a:ext uri="{FF2B5EF4-FFF2-40B4-BE49-F238E27FC236}">
                <a16:creationId xmlns:a16="http://schemas.microsoft.com/office/drawing/2014/main" id="{727A9AE5-C44B-40DC-84D9-FD735C62EF37}"/>
              </a:ext>
            </a:extLst>
          </p:cNvPr>
          <p:cNvSpPr txBox="1"/>
          <p:nvPr userDrawn="1"/>
        </p:nvSpPr>
        <p:spPr>
          <a:xfrm>
            <a:off x="12337896" y="-36096"/>
            <a:ext cx="2376000" cy="6881307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tIns="0" bIns="50673" rtlCol="0">
            <a:spAutoFit/>
          </a:bodyPr>
          <a:lstStyle/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STANDAARD FOTO VERVANGEN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 het fotovak staat al een standaard foto. Je kunt deze standaard foto vervangen door je eigen foto. Klik op het </a:t>
            </a:r>
            <a:r>
              <a:rPr lang="nl-NL" sz="950" b="0" u="sng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afbeeldings-pictogram</a:t>
            </a: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in het midden van het fotovak en voeg de gewenste foto in.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Zie “Eigen foto vervangen” als er géén afbeeldings-pictogram in het midden van het fotovak staat.</a:t>
            </a: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="1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="1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FOTO BIJSNIJDEN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foto.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knop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Foto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bijsnijden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Houd de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Shift-toets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ingedrukt en sleep de foto zodat het juiste deel van de foto wordt getoond. 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naast de dia.</a:t>
            </a:r>
          </a:p>
          <a:p>
            <a:pPr>
              <a:lnSpc>
                <a:spcPct val="120000"/>
              </a:lnSpc>
            </a:pPr>
            <a:endParaRPr lang="nl-NL" sz="950" b="1" kern="1200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="1" kern="1200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EIGEN FOTO VERVANGEN</a:t>
            </a: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0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Als je de standaard foto hebt vervangen door je eigen foto, dan is het afbeeldings-pictogram onzichtbaar. Vervang de foto op de volgende wijze: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foto.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Verwijder de foto door 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Delete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te drukken.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het afbeeldings-pictogram en voeg de gewenste foto in.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knop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Naar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achtergrond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om de foto naar achteren te plaatsen.</a:t>
            </a: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u="sng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Klik op de knop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Opnieuw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instellen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als de foto of het tekstvak niet meer op de juiste positie staan.</a:t>
            </a:r>
          </a:p>
          <a:p>
            <a:pPr>
              <a:lnSpc>
                <a:spcPct val="120000"/>
              </a:lnSpc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27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3425B7D3-6F7B-41E0-8785-711E2732E0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43845" y="0"/>
            <a:ext cx="7548155" cy="6858000"/>
          </a:xfrm>
          <a:prstGeom prst="rect">
            <a:avLst/>
          </a:prstGeom>
          <a:blipFill>
            <a:blip r:embed="rId3"/>
            <a:srcRect/>
            <a:stretch>
              <a:fillRect l="-5046" r="-16096"/>
            </a:stretch>
          </a:blipFill>
        </p:spPr>
        <p:txBody>
          <a:bodyPr wrap="square">
            <a:noAutofit/>
          </a:bodyPr>
          <a:lstStyle/>
          <a:p>
            <a:endParaRPr lang="nl-NL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EE3AC0DE-A0E8-49A6-90BD-B5FD890AD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293200" y="5504400"/>
            <a:ext cx="900000" cy="13572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pPr lvl="0"/>
            <a:r>
              <a:rPr lang="nl-NL" dirty="0"/>
              <a:t> 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54000" y="1080268"/>
            <a:ext cx="3265303" cy="4159457"/>
          </a:xfrm>
        </p:spPr>
        <p:txBody>
          <a:bodyPr anchor="ctr"/>
          <a:lstStyle>
            <a:lvl1pPr algn="l">
              <a:lnSpc>
                <a:spcPct val="85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‘Typ de quote, verdeeld over meerdere regels)’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C664523-C8BB-475C-A312-69D2C808AF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Onze school, jouw toekomst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99D7E3B-2FFA-41C7-8423-65FD4A8A8E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3EAB0CF-6F9F-4EBE-B459-54994690CDE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23956" y="6075704"/>
            <a:ext cx="1044000" cy="509715"/>
          </a:xfrm>
          <a:prstGeom prst="rect">
            <a:avLst/>
          </a:prstGeom>
        </p:spPr>
      </p:pic>
      <p:sp>
        <p:nvSpPr>
          <p:cNvPr id="11" name="Tekstvak 6">
            <a:extLst>
              <a:ext uri="{FF2B5EF4-FFF2-40B4-BE49-F238E27FC236}">
                <a16:creationId xmlns:a16="http://schemas.microsoft.com/office/drawing/2014/main" id="{CE0E1291-45D7-448C-B8B8-75146905C948}"/>
              </a:ext>
            </a:extLst>
          </p:cNvPr>
          <p:cNvSpPr txBox="1"/>
          <p:nvPr userDrawn="1"/>
        </p:nvSpPr>
        <p:spPr>
          <a:xfrm>
            <a:off x="12337896" y="-36096"/>
            <a:ext cx="2376000" cy="6881307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tIns="0" bIns="50673" rtlCol="0">
            <a:spAutoFit/>
          </a:bodyPr>
          <a:lstStyle/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STANDAARD FOTO VERVANGEN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 het fotovak staat al een standaard foto. Je kunt deze standaard foto vervangen door je eigen foto. Klik op het </a:t>
            </a:r>
            <a:r>
              <a:rPr lang="nl-NL" sz="950" b="0" u="sng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afbeeldings-pictogram</a:t>
            </a: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in het midden van het fotovak en voeg de gewenste foto in.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Zie “Eigen foto vervangen” als er géén afbeeldings-pictogram in het midden van het fotovak staat.</a:t>
            </a: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="1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="1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FOTO BIJSNIJDEN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foto.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knop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Foto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bijsnijden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Houd de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Shift-toets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ingedrukt en sleep de foto zodat het juiste deel van de foto wordt getoond. 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naast de dia.</a:t>
            </a:r>
          </a:p>
          <a:p>
            <a:pPr>
              <a:lnSpc>
                <a:spcPct val="120000"/>
              </a:lnSpc>
            </a:pPr>
            <a:endParaRPr lang="nl-NL" sz="950" b="1" kern="1200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="1" kern="1200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EIGEN FOTO VERVANGEN</a:t>
            </a: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0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Als je de standaard foto hebt vervangen door je eigen foto, dan is het afbeeldings-pictogram onzichtbaar. Vervang de foto op de volgende wijze: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foto.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Verwijder de foto door 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Delete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te drukken.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het afbeeldings-pictogram en voeg de gewenste foto in.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knop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Naar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achtergrond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om de foto naar achteren te plaatsen.</a:t>
            </a: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u="sng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Klik op de knop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Opnieuw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instellen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als de foto of het tekstvak niet meer op de juiste positie staan.</a:t>
            </a:r>
          </a:p>
          <a:p>
            <a:pPr>
              <a:lnSpc>
                <a:spcPct val="120000"/>
              </a:lnSpc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562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954000" y="454136"/>
            <a:ext cx="10670400" cy="46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54000" y="2031101"/>
            <a:ext cx="7352474" cy="38424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 om een tekst toe te voegen. Zie de pagina met tips voor het kiezen van een andere tekstopmaak. 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849714" y="6344212"/>
            <a:ext cx="4114800" cy="288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00">
                <a:solidFill>
                  <a:srgbClr val="BFBED1"/>
                </a:solidFill>
              </a:defRPr>
            </a:lvl1pPr>
          </a:lstStyle>
          <a:p>
            <a:r>
              <a:rPr lang="nl-NL" dirty="0"/>
              <a:t>Onze school, jouw toekomst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1590960" y="6275430"/>
            <a:ext cx="504000" cy="36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fld id="{C29DC087-FE3C-4A49-A032-2EF798F57C7B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4" name="Rechthoek 23"/>
          <p:cNvSpPr/>
          <p:nvPr userDrawn="1"/>
        </p:nvSpPr>
        <p:spPr>
          <a:xfrm>
            <a:off x="10507200" y="-352043"/>
            <a:ext cx="121040" cy="247650"/>
          </a:xfrm>
          <a:prstGeom prst="rect">
            <a:avLst/>
          </a:prstGeom>
          <a:solidFill>
            <a:schemeClr val="bg1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Rechthoek 24"/>
          <p:cNvSpPr/>
          <p:nvPr userDrawn="1"/>
        </p:nvSpPr>
        <p:spPr>
          <a:xfrm>
            <a:off x="10680951" y="-352043"/>
            <a:ext cx="121040" cy="247650"/>
          </a:xfrm>
          <a:prstGeom prst="rect">
            <a:avLst/>
          </a:prstGeom>
          <a:solidFill>
            <a:schemeClr val="tx1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Rechthoek 25"/>
          <p:cNvSpPr/>
          <p:nvPr userDrawn="1"/>
        </p:nvSpPr>
        <p:spPr>
          <a:xfrm>
            <a:off x="11028453" y="-352043"/>
            <a:ext cx="121040" cy="247650"/>
          </a:xfrm>
          <a:prstGeom prst="rect">
            <a:avLst/>
          </a:prstGeom>
          <a:solidFill>
            <a:schemeClr val="tx2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hthoek 26"/>
          <p:cNvSpPr/>
          <p:nvPr userDrawn="1"/>
        </p:nvSpPr>
        <p:spPr>
          <a:xfrm>
            <a:off x="11549706" y="-352043"/>
            <a:ext cx="121040" cy="247650"/>
          </a:xfrm>
          <a:prstGeom prst="rect">
            <a:avLst/>
          </a:prstGeom>
          <a:solidFill>
            <a:schemeClr val="accent3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Rechthoek 27"/>
          <p:cNvSpPr/>
          <p:nvPr userDrawn="1"/>
        </p:nvSpPr>
        <p:spPr>
          <a:xfrm>
            <a:off x="11723457" y="-352043"/>
            <a:ext cx="121040" cy="247650"/>
          </a:xfrm>
          <a:prstGeom prst="rect">
            <a:avLst/>
          </a:prstGeom>
          <a:solidFill>
            <a:schemeClr val="accent4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Rechthoek 28"/>
          <p:cNvSpPr/>
          <p:nvPr userDrawn="1"/>
        </p:nvSpPr>
        <p:spPr>
          <a:xfrm>
            <a:off x="12070960" y="-352043"/>
            <a:ext cx="121040" cy="247650"/>
          </a:xfrm>
          <a:prstGeom prst="rect">
            <a:avLst/>
          </a:prstGeom>
          <a:solidFill>
            <a:schemeClr val="accent6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Rechthoek 29"/>
          <p:cNvSpPr/>
          <p:nvPr userDrawn="1"/>
        </p:nvSpPr>
        <p:spPr>
          <a:xfrm>
            <a:off x="11897208" y="-352043"/>
            <a:ext cx="121040" cy="247650"/>
          </a:xfrm>
          <a:prstGeom prst="rect">
            <a:avLst/>
          </a:prstGeom>
          <a:solidFill>
            <a:schemeClr val="accent5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Rechthoek 30"/>
          <p:cNvSpPr/>
          <p:nvPr userDrawn="1"/>
        </p:nvSpPr>
        <p:spPr>
          <a:xfrm>
            <a:off x="10854702" y="-352043"/>
            <a:ext cx="121040" cy="247650"/>
          </a:xfrm>
          <a:prstGeom prst="rect">
            <a:avLst/>
          </a:prstGeom>
          <a:solidFill>
            <a:schemeClr val="bg2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2" name="Rechthoek 31"/>
          <p:cNvSpPr/>
          <p:nvPr userDrawn="1"/>
        </p:nvSpPr>
        <p:spPr>
          <a:xfrm>
            <a:off x="11202204" y="-352043"/>
            <a:ext cx="121040" cy="247650"/>
          </a:xfrm>
          <a:prstGeom prst="rect">
            <a:avLst/>
          </a:prstGeom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Rechthoek 32"/>
          <p:cNvSpPr/>
          <p:nvPr userDrawn="1"/>
        </p:nvSpPr>
        <p:spPr>
          <a:xfrm>
            <a:off x="11375955" y="-352043"/>
            <a:ext cx="121040" cy="247650"/>
          </a:xfrm>
          <a:prstGeom prst="rect">
            <a:avLst/>
          </a:prstGeom>
          <a:solidFill>
            <a:schemeClr val="accent2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1704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70" r:id="rId3"/>
    <p:sldLayoutId id="2147483671" r:id="rId4"/>
    <p:sldLayoutId id="2147483650" r:id="rId5"/>
    <p:sldLayoutId id="2147483665" r:id="rId6"/>
    <p:sldLayoutId id="2147483664" r:id="rId7"/>
    <p:sldLayoutId id="2147483668" r:id="rId8"/>
    <p:sldLayoutId id="2147483672" r:id="rId9"/>
    <p:sldLayoutId id="2147483667" r:id="rId10"/>
    <p:sldLayoutId id="2147483673" r:id="rId11"/>
    <p:sldLayoutId id="2147483651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54" r:id="rId18"/>
    <p:sldLayoutId id="2147483655" r:id="rId19"/>
    <p:sldLayoutId id="2147483666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216000" indent="-21600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21600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2000" b="1" kern="1200">
          <a:solidFill>
            <a:schemeClr val="accent2"/>
          </a:solidFill>
          <a:latin typeface="+mn-lt"/>
          <a:ea typeface="+mn-ea"/>
          <a:cs typeface="+mn-cs"/>
        </a:defRPr>
      </a:lvl4pPr>
      <a:lvl5pPr marL="216000" indent="-216000" algn="l" defTabSz="914400" rtl="0" eaLnBrk="1" latinLnBrk="0" hangingPunct="1">
        <a:lnSpc>
          <a:spcPct val="110000"/>
        </a:lnSpc>
        <a:spcBef>
          <a:spcPts val="0"/>
        </a:spcBef>
        <a:buFont typeface="+mj-lt"/>
        <a:buAutoNum type="arabi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36FF4DB-C5B3-452A-8CA5-264484940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1AC7A1C-3770-4F94-97DA-553F9B685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3FF975F-41E2-4065-A61D-3B73B5DCE1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D2F5C0-38B5-4B59-BB66-F8B6BAA6C3A5}" type="datetime1">
              <a:rPr lang="nl-NL" smtClean="0"/>
              <a:t>6-9-2022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7A03FB6-CA0D-428C-8E38-1DAE48A399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 dirty="0"/>
              <a:t>Onze school, jouw toekomst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57DB07F-922E-4005-9B46-ADCFB7B154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06067-6603-453F-A7A4-80CF8080DF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8872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png"/><Relationship Id="rId4" Type="http://schemas.openxmlformats.org/officeDocument/2006/relationships/image" Target="../media/image41.jpe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1A8C4885-8DD8-452E-8A62-2C5399ACA5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DECANAAT 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D021617E-DFFA-450D-AB35-C762FEEAA0A5}"/>
              </a:ext>
            </a:extLst>
          </p:cNvPr>
          <p:cNvSpPr txBox="1"/>
          <p:nvPr/>
        </p:nvSpPr>
        <p:spPr>
          <a:xfrm>
            <a:off x="3915783" y="2925523"/>
            <a:ext cx="6056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LOB &amp; Leerjaar 04</a:t>
            </a:r>
          </a:p>
        </p:txBody>
      </p:sp>
      <p:sp>
        <p:nvSpPr>
          <p:cNvPr id="3" name="Tijdelijke aanduiding voor inhoud 1">
            <a:extLst>
              <a:ext uri="{FF2B5EF4-FFF2-40B4-BE49-F238E27FC236}">
                <a16:creationId xmlns:a16="http://schemas.microsoft.com/office/drawing/2014/main" id="{B9937915-5617-EB97-E697-C55A1F76CB63}"/>
              </a:ext>
            </a:extLst>
          </p:cNvPr>
          <p:cNvSpPr txBox="1">
            <a:spLocks/>
          </p:cNvSpPr>
          <p:nvPr/>
        </p:nvSpPr>
        <p:spPr>
          <a:xfrm>
            <a:off x="2511431" y="5276193"/>
            <a:ext cx="2808703" cy="12249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+mj-lt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 i="1" dirty="0"/>
              <a:t>DECANEN ALMA COLLEGE</a:t>
            </a:r>
          </a:p>
          <a:p>
            <a:endParaRPr lang="nl-NL" sz="1100" i="1" dirty="0"/>
          </a:p>
          <a:p>
            <a:pPr marL="285750" indent="-285750">
              <a:buFont typeface="Arial" panose="020B0604020202020204" pitchFamily="34" charset="0"/>
              <a:buBlip>
                <a:blip r:embed="rId3"/>
              </a:buBlip>
            </a:pPr>
            <a:r>
              <a:rPr lang="nl-NL" sz="2000" i="1" dirty="0" err="1"/>
              <a:t>S.Veelers</a:t>
            </a:r>
            <a:r>
              <a:rPr lang="nl-NL" sz="2000" i="1" dirty="0"/>
              <a:t> (Susan)</a:t>
            </a:r>
          </a:p>
          <a:p>
            <a:pPr marL="285750" indent="-285750">
              <a:buFont typeface="Arial" panose="020B0604020202020204" pitchFamily="34" charset="0"/>
              <a:buBlip>
                <a:blip r:embed="rId3"/>
              </a:buBlip>
            </a:pPr>
            <a:r>
              <a:rPr lang="nl-NL" sz="2000" i="1" dirty="0" err="1"/>
              <a:t>H.Bos</a:t>
            </a:r>
            <a:r>
              <a:rPr lang="nl-NL" sz="2000" i="1" dirty="0"/>
              <a:t> (Henk)</a:t>
            </a:r>
            <a:endParaRPr lang="nl-NL" sz="2000" dirty="0"/>
          </a:p>
          <a:p>
            <a:pPr marL="285750" indent="-285750">
              <a:buFont typeface="Arial" panose="020B0604020202020204" pitchFamily="34" charset="0"/>
              <a:buBlip>
                <a:blip r:embed="rId3"/>
              </a:buBlip>
            </a:pPr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3103512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FAF5027A-8572-4C06-BD13-13DA46088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3999" y="2326135"/>
            <a:ext cx="7494675" cy="3646039"/>
          </a:xfrm>
        </p:spPr>
        <p:txBody>
          <a:bodyPr vert="horz" lIns="0" tIns="0" rIns="0" bIns="0" rtlCol="0">
            <a:no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nl-NL" sz="1800" dirty="0"/>
              <a:t>Het MBO kent 4 niveaus</a:t>
            </a:r>
          </a:p>
          <a:p>
            <a:pPr marL="501750" lvl="1" indent="-28575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BB kiest niveau 02 als startniveau</a:t>
            </a:r>
          </a:p>
          <a:p>
            <a:pPr marL="501750" lvl="1" indent="-28575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KB kiest niveau 3 of 04 als startniveau</a:t>
            </a:r>
          </a:p>
          <a:p>
            <a:pPr marL="501750" lvl="1" indent="-28575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Niveau 04 is eindniveau MBO</a:t>
            </a:r>
          </a:p>
          <a:p>
            <a:pPr lvl="1" indent="0">
              <a:buNone/>
            </a:pPr>
            <a:endParaRPr lang="nl-NL" dirty="0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buBlip>
                <a:blip r:embed="rId2"/>
              </a:buBlip>
            </a:pPr>
            <a:r>
              <a:rPr lang="nl-NL" sz="1800" dirty="0"/>
              <a:t>BOL (</a:t>
            </a:r>
            <a:r>
              <a:rPr lang="nl-NL" sz="1800" b="1" dirty="0">
                <a:solidFill>
                  <a:schemeClr val="accent3">
                    <a:lumMod val="75000"/>
                  </a:schemeClr>
                </a:solidFill>
              </a:rPr>
              <a:t>B</a:t>
            </a:r>
            <a:r>
              <a:rPr lang="nl-NL" sz="1800" dirty="0"/>
              <a:t>eroeps </a:t>
            </a:r>
            <a:r>
              <a:rPr lang="nl-NL" sz="1800" b="1" dirty="0">
                <a:solidFill>
                  <a:schemeClr val="accent3">
                    <a:lumMod val="75000"/>
                  </a:schemeClr>
                </a:solidFill>
              </a:rPr>
              <a:t>O</a:t>
            </a:r>
            <a:r>
              <a:rPr lang="nl-NL" sz="1800" dirty="0"/>
              <a:t>pleidende </a:t>
            </a:r>
            <a:r>
              <a:rPr lang="nl-NL" sz="1800" b="1" dirty="0">
                <a:solidFill>
                  <a:schemeClr val="accent3">
                    <a:lumMod val="75000"/>
                  </a:schemeClr>
                </a:solidFill>
              </a:rPr>
              <a:t>L</a:t>
            </a:r>
            <a:r>
              <a:rPr lang="nl-NL" sz="1800" dirty="0"/>
              <a:t>eerweg)</a:t>
            </a:r>
          </a:p>
          <a:p>
            <a:pPr marL="501750" lvl="1" indent="-28575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School met stagemomenten</a:t>
            </a:r>
          </a:p>
          <a:p>
            <a:pPr marL="501750" lvl="1" indent="-285750">
              <a:buFont typeface="Wingdings" panose="05000000000000000000" pitchFamily="2" charset="2"/>
              <a:buChar char="§"/>
            </a:pPr>
            <a:r>
              <a:rPr lang="nl-NL" sz="1400" dirty="0">
                <a:solidFill>
                  <a:schemeClr val="accent3">
                    <a:lumMod val="75000"/>
                  </a:schemeClr>
                </a:solidFill>
              </a:rPr>
              <a:t>70% theorie/school en 30% stage</a:t>
            </a:r>
          </a:p>
          <a:p>
            <a:pPr marL="501750" lvl="1" indent="-285750">
              <a:buFont typeface="Wingdings" panose="05000000000000000000" pitchFamily="2" charset="2"/>
              <a:buChar char="§"/>
            </a:pPr>
            <a:endParaRPr lang="nl-NL" sz="1400" dirty="0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buBlip>
                <a:blip r:embed="rId2"/>
              </a:buBlip>
            </a:pPr>
            <a:r>
              <a:rPr lang="nl-NL" sz="1800" dirty="0"/>
              <a:t>BBL (</a:t>
            </a:r>
            <a:r>
              <a:rPr lang="nl-NL" sz="1800" b="1" dirty="0">
                <a:solidFill>
                  <a:schemeClr val="accent3">
                    <a:lumMod val="75000"/>
                  </a:schemeClr>
                </a:solidFill>
              </a:rPr>
              <a:t>B</a:t>
            </a:r>
            <a:r>
              <a:rPr lang="nl-NL" sz="1800" dirty="0"/>
              <a:t>eroeps </a:t>
            </a:r>
            <a:r>
              <a:rPr lang="nl-NL" sz="1800" b="1" dirty="0">
                <a:solidFill>
                  <a:schemeClr val="accent3">
                    <a:lumMod val="75000"/>
                  </a:schemeClr>
                </a:solidFill>
              </a:rPr>
              <a:t>B</a:t>
            </a:r>
            <a:r>
              <a:rPr lang="nl-NL" sz="1800" dirty="0"/>
              <a:t>egeleidende </a:t>
            </a:r>
            <a:r>
              <a:rPr lang="nl-NL" sz="1800" b="1" dirty="0">
                <a:solidFill>
                  <a:schemeClr val="accent3">
                    <a:lumMod val="75000"/>
                  </a:schemeClr>
                </a:solidFill>
              </a:rPr>
              <a:t>L</a:t>
            </a:r>
            <a:r>
              <a:rPr lang="nl-NL" sz="1800" dirty="0"/>
              <a:t>eerweg)</a:t>
            </a:r>
          </a:p>
          <a:p>
            <a:pPr marL="501750" lvl="1" indent="-28575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Werken met schooldag(en) = deeltijdonderwijs</a:t>
            </a:r>
          </a:p>
          <a:p>
            <a:pPr marL="501750" lvl="1" indent="-285750">
              <a:buFont typeface="Wingdings" panose="05000000000000000000" pitchFamily="2" charset="2"/>
              <a:buChar char="§"/>
            </a:pPr>
            <a:r>
              <a:rPr lang="nl-NL" sz="1400" dirty="0">
                <a:solidFill>
                  <a:schemeClr val="accent3">
                    <a:lumMod val="75000"/>
                  </a:schemeClr>
                </a:solidFill>
              </a:rPr>
              <a:t>70% werk en 30% theorie/school</a:t>
            </a:r>
          </a:p>
          <a:p>
            <a:endParaRPr lang="nl-NL" sz="11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2A7E101-5EF7-461D-B27B-0536B128A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Onze school, jouw toekomst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8C91FD1-BB84-4326-8960-CFD7D8B64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t>10</a:t>
            </a:fld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304AA13-15E8-457A-A3CC-2A51E11414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4000" y="817361"/>
            <a:ext cx="10670400" cy="468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l-NL" sz="2800" dirty="0"/>
              <a:t>AANMELDING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8406BB9-9D35-45A8-A193-28F29874D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nl-NL" dirty="0"/>
              <a:t>Decanaat &amp;</a:t>
            </a:r>
          </a:p>
        </p:txBody>
      </p:sp>
      <p:sp>
        <p:nvSpPr>
          <p:cNvPr id="8" name="Tijdelijke aanduiding voor tekst 4">
            <a:extLst>
              <a:ext uri="{FF2B5EF4-FFF2-40B4-BE49-F238E27FC236}">
                <a16:creationId xmlns:a16="http://schemas.microsoft.com/office/drawing/2014/main" id="{BB8D9204-746C-9E11-C22D-04FCE847113B}"/>
              </a:ext>
            </a:extLst>
          </p:cNvPr>
          <p:cNvSpPr txBox="1">
            <a:spLocks/>
          </p:cNvSpPr>
          <p:nvPr/>
        </p:nvSpPr>
        <p:spPr>
          <a:xfrm>
            <a:off x="954000" y="1624136"/>
            <a:ext cx="10670400" cy="46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Niveaus en instroom</a:t>
            </a:r>
          </a:p>
        </p:txBody>
      </p:sp>
    </p:spTree>
    <p:extLst>
      <p:ext uri="{BB962C8B-B14F-4D97-AF65-F5344CB8AC3E}">
        <p14:creationId xmlns:p14="http://schemas.microsoft.com/office/powerpoint/2010/main" val="3859984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2A7E101-5EF7-461D-B27B-0536B128A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Onze school, jouw toekomst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8C91FD1-BB84-4326-8960-CFD7D8B64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t>11</a:t>
            </a:fld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304AA13-15E8-457A-A3CC-2A51E11414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4000" y="817361"/>
            <a:ext cx="10670400" cy="468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l-NL" sz="2800" dirty="0"/>
              <a:t>AANMELDING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8406BB9-9D35-45A8-A193-28F29874D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nl-NL" dirty="0"/>
              <a:t>Decanaat &amp;</a:t>
            </a:r>
          </a:p>
        </p:txBody>
      </p:sp>
      <p:sp>
        <p:nvSpPr>
          <p:cNvPr id="8" name="Tijdelijke aanduiding voor tekst 4">
            <a:extLst>
              <a:ext uri="{FF2B5EF4-FFF2-40B4-BE49-F238E27FC236}">
                <a16:creationId xmlns:a16="http://schemas.microsoft.com/office/drawing/2014/main" id="{BB8D9204-746C-9E11-C22D-04FCE847113B}"/>
              </a:ext>
            </a:extLst>
          </p:cNvPr>
          <p:cNvSpPr txBox="1">
            <a:spLocks/>
          </p:cNvSpPr>
          <p:nvPr/>
        </p:nvSpPr>
        <p:spPr>
          <a:xfrm>
            <a:off x="954000" y="1624136"/>
            <a:ext cx="10670400" cy="46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MBO scholen I</a:t>
            </a:r>
            <a:r>
              <a:rPr lang="nl-NL" sz="2400" dirty="0">
                <a:solidFill>
                  <a:schemeClr val="accent3">
                    <a:lumMod val="75000"/>
                  </a:schemeClr>
                </a:solidFill>
              </a:rPr>
              <a:t> eerst opleidingskeuze dan schoolkeuze</a:t>
            </a:r>
            <a:endParaRPr lang="nl-NL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0" name="Picture 20" descr="desumpel">
            <a:extLst>
              <a:ext uri="{FF2B5EF4-FFF2-40B4-BE49-F238E27FC236}">
                <a16:creationId xmlns:a16="http://schemas.microsoft.com/office/drawing/2014/main" id="{E0BDDDF5-2A91-7432-F388-338F527BC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396" y="3652579"/>
            <a:ext cx="1500188" cy="927364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1" descr="nieuwbouw">
            <a:extLst>
              <a:ext uri="{FF2B5EF4-FFF2-40B4-BE49-F238E27FC236}">
                <a16:creationId xmlns:a16="http://schemas.microsoft.com/office/drawing/2014/main" id="{8D8BC476-8019-DCF1-6917-53828BA12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187" y="3649524"/>
            <a:ext cx="1500188" cy="927364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9" descr="070306-3GTL bezoekt sector Groen">
            <a:extLst>
              <a:ext uri="{FF2B5EF4-FFF2-40B4-BE49-F238E27FC236}">
                <a16:creationId xmlns:a16="http://schemas.microsoft.com/office/drawing/2014/main" id="{955CC6D0-4B8D-68F2-AC4F-71969C51C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149" y="3631376"/>
            <a:ext cx="1355002" cy="92868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62E86B1B-D07D-B18C-E597-0057FDA14F2A}"/>
              </a:ext>
            </a:extLst>
          </p:cNvPr>
          <p:cNvSpPr txBox="1"/>
          <p:nvPr/>
        </p:nvSpPr>
        <p:spPr>
          <a:xfrm>
            <a:off x="3172187" y="4753113"/>
            <a:ext cx="1524952" cy="271934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sz="1167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Wierdensestraat</a:t>
            </a:r>
            <a:endParaRPr lang="nl-NL" sz="1167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29D242E7-E088-54E8-9354-40CE2B2B2FBD}"/>
              </a:ext>
            </a:extLst>
          </p:cNvPr>
          <p:cNvSpPr txBox="1"/>
          <p:nvPr/>
        </p:nvSpPr>
        <p:spPr>
          <a:xfrm>
            <a:off x="5050396" y="4753113"/>
            <a:ext cx="1512933" cy="271934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sz="1167" dirty="0"/>
              <a:t>‘t </a:t>
            </a:r>
            <a:r>
              <a:rPr lang="nl-NL" sz="1167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Sumpel</a:t>
            </a:r>
            <a:endParaRPr lang="nl-NL" sz="1167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F4D60E80-1C1E-A2A1-7346-38886B2AFC1D}"/>
              </a:ext>
            </a:extLst>
          </p:cNvPr>
          <p:cNvSpPr txBox="1"/>
          <p:nvPr/>
        </p:nvSpPr>
        <p:spPr>
          <a:xfrm>
            <a:off x="8181148" y="4753113"/>
            <a:ext cx="1355003" cy="246221"/>
          </a:xfrm>
          <a:prstGeom prst="rect">
            <a:avLst/>
          </a:prstGeom>
          <a:solidFill>
            <a:srgbClr val="6496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sz="10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Bornebroeksestraat</a:t>
            </a:r>
            <a:endParaRPr lang="nl-NL" sz="1167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979A3A20-7B7D-F466-9D50-C20572BE80C6}"/>
              </a:ext>
            </a:extLst>
          </p:cNvPr>
          <p:cNvSpPr txBox="1"/>
          <p:nvPr/>
        </p:nvSpPr>
        <p:spPr>
          <a:xfrm>
            <a:off x="5050396" y="2514542"/>
            <a:ext cx="1007098" cy="271934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sz="1167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Almelo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FDA06D92-280D-A174-2EB1-FB32DD46E60D}"/>
              </a:ext>
            </a:extLst>
          </p:cNvPr>
          <p:cNvSpPr txBox="1"/>
          <p:nvPr/>
        </p:nvSpPr>
        <p:spPr>
          <a:xfrm>
            <a:off x="5048429" y="2873061"/>
            <a:ext cx="1007098" cy="271934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sz="1167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Hengelo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D56EE982-975A-98FE-134C-9C02BEF7B10E}"/>
              </a:ext>
            </a:extLst>
          </p:cNvPr>
          <p:cNvSpPr txBox="1"/>
          <p:nvPr/>
        </p:nvSpPr>
        <p:spPr>
          <a:xfrm>
            <a:off x="5050396" y="3235047"/>
            <a:ext cx="1007098" cy="271934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sz="1167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Enschede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2EB88177-F5B5-1685-4FCE-D22CAB6539BD}"/>
              </a:ext>
            </a:extLst>
          </p:cNvPr>
          <p:cNvSpPr txBox="1"/>
          <p:nvPr/>
        </p:nvSpPr>
        <p:spPr>
          <a:xfrm>
            <a:off x="8529053" y="3229644"/>
            <a:ext cx="1007098" cy="271934"/>
          </a:xfrm>
          <a:prstGeom prst="rect">
            <a:avLst/>
          </a:prstGeom>
          <a:solidFill>
            <a:srgbClr val="6496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sz="1167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Enschede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ED917C15-1C35-3BCD-BD37-13F46D17E382}"/>
              </a:ext>
            </a:extLst>
          </p:cNvPr>
          <p:cNvSpPr txBox="1"/>
          <p:nvPr/>
        </p:nvSpPr>
        <p:spPr>
          <a:xfrm>
            <a:off x="8529053" y="2491185"/>
            <a:ext cx="1007098" cy="271934"/>
          </a:xfrm>
          <a:prstGeom prst="rect">
            <a:avLst/>
          </a:prstGeom>
          <a:solidFill>
            <a:srgbClr val="6496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sz="1167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Almelo</a:t>
            </a:r>
          </a:p>
        </p:txBody>
      </p:sp>
      <p:pic>
        <p:nvPicPr>
          <p:cNvPr id="21" name="Picture 2" descr="Afbeeldingsresultaat voor graafschap college logo">
            <a:extLst>
              <a:ext uri="{FF2B5EF4-FFF2-40B4-BE49-F238E27FC236}">
                <a16:creationId xmlns:a16="http://schemas.microsoft.com/office/drawing/2014/main" id="{BFF28915-DDF8-912E-9606-8E357584A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970" y="5401736"/>
            <a:ext cx="1433349" cy="94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Afbeeldingsresultaat voor landstede logo">
            <a:extLst>
              <a:ext uri="{FF2B5EF4-FFF2-40B4-BE49-F238E27FC236}">
                <a16:creationId xmlns:a16="http://schemas.microsoft.com/office/drawing/2014/main" id="{C117D397-C90A-247E-FA42-C9DD62234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862" y="5386277"/>
            <a:ext cx="1318778" cy="70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Afbeeldingsresultaat voor deltion 2017 logo">
            <a:extLst>
              <a:ext uri="{FF2B5EF4-FFF2-40B4-BE49-F238E27FC236}">
                <a16:creationId xmlns:a16="http://schemas.microsoft.com/office/drawing/2014/main" id="{6B76AC2A-73D4-67C3-E79B-9C2DB8C50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349" y="5597779"/>
            <a:ext cx="1427707" cy="50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Afbeeldingsresultaat voor aventus 2017 logo">
            <a:extLst>
              <a:ext uri="{FF2B5EF4-FFF2-40B4-BE49-F238E27FC236}">
                <a16:creationId xmlns:a16="http://schemas.microsoft.com/office/drawing/2014/main" id="{C50EC3D2-6CEE-1048-8182-B682EFF6A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209" y="5585616"/>
            <a:ext cx="1502678" cy="513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Afbeeldingsresultaat voor alfa college 2017 logo">
            <a:extLst>
              <a:ext uri="{FF2B5EF4-FFF2-40B4-BE49-F238E27FC236}">
                <a16:creationId xmlns:a16="http://schemas.microsoft.com/office/drawing/2014/main" id="{4B188EE9-88F5-2DDC-F808-519DD72D7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75" y="5501197"/>
            <a:ext cx="1870476" cy="65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Afbeeldingsresultaat voor logo roc van twente">
            <a:extLst>
              <a:ext uri="{FF2B5EF4-FFF2-40B4-BE49-F238E27FC236}">
                <a16:creationId xmlns:a16="http://schemas.microsoft.com/office/drawing/2014/main" id="{E866FFD6-5DB2-CFD9-E7E4-C1DF76A32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676" y="2514542"/>
            <a:ext cx="1617210" cy="63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Afbeeldingsresultaat voor ZONE COLLEGE">
            <a:extLst>
              <a:ext uri="{FF2B5EF4-FFF2-40B4-BE49-F238E27FC236}">
                <a16:creationId xmlns:a16="http://schemas.microsoft.com/office/drawing/2014/main" id="{D03F6D49-3CA3-F58A-05FB-1CF0085DC2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87" b="37208"/>
          <a:stretch/>
        </p:blipFill>
        <p:spPr bwMode="auto">
          <a:xfrm>
            <a:off x="6550584" y="2506333"/>
            <a:ext cx="2061171" cy="513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25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1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FAF5027A-8572-4C06-BD13-13DA46088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3999" y="2326135"/>
            <a:ext cx="7494675" cy="1572843"/>
          </a:xfrm>
        </p:spPr>
        <p:txBody>
          <a:bodyPr vert="horz" lIns="0" tIns="0" rIns="0" bIns="0" rtlCol="0">
            <a:no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nl-NL" sz="1800" dirty="0"/>
              <a:t>KOM (</a:t>
            </a:r>
            <a:r>
              <a:rPr lang="nl-NL" sz="1800" b="1" dirty="0">
                <a:solidFill>
                  <a:schemeClr val="accent3">
                    <a:lumMod val="75000"/>
                  </a:schemeClr>
                </a:solidFill>
              </a:rPr>
              <a:t>K</a:t>
            </a:r>
            <a:r>
              <a:rPr lang="nl-NL" sz="1800" dirty="0"/>
              <a:t>ijken </a:t>
            </a:r>
            <a:r>
              <a:rPr lang="nl-NL" sz="1800" b="1" dirty="0">
                <a:solidFill>
                  <a:schemeClr val="accent3">
                    <a:lumMod val="75000"/>
                  </a:schemeClr>
                </a:solidFill>
              </a:rPr>
              <a:t>o</a:t>
            </a:r>
            <a:r>
              <a:rPr lang="nl-NL" sz="1800" dirty="0"/>
              <a:t>p het </a:t>
            </a:r>
            <a:r>
              <a:rPr lang="nl-NL" sz="1800" b="1" dirty="0">
                <a:solidFill>
                  <a:schemeClr val="accent3">
                    <a:lumMod val="75000"/>
                  </a:schemeClr>
                </a:solidFill>
              </a:rPr>
              <a:t>M</a:t>
            </a:r>
            <a:r>
              <a:rPr lang="nl-NL" sz="1800" dirty="0"/>
              <a:t>BO)</a:t>
            </a:r>
          </a:p>
          <a:p>
            <a:pPr marL="501750" lvl="1" indent="-28575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Meelopen bij een mbo opleiding</a:t>
            </a:r>
          </a:p>
          <a:p>
            <a:pPr marL="501750" lvl="1" indent="-28575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Toestemming via mentor/coach</a:t>
            </a:r>
          </a:p>
          <a:p>
            <a:pPr marL="501750" lvl="1" indent="-28575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Werkboek: voorbereiden en reflectie</a:t>
            </a:r>
          </a:p>
          <a:p>
            <a:pPr marL="501750" lvl="1" indent="-28575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Altijd aanmelden via </a:t>
            </a:r>
            <a:r>
              <a:rPr lang="nl-NL" dirty="0" err="1">
                <a:solidFill>
                  <a:schemeClr val="accent3">
                    <a:lumMod val="75000"/>
                  </a:schemeClr>
                </a:solidFill>
              </a:rPr>
              <a:t>Intergrip</a:t>
            </a: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 (account)</a:t>
            </a:r>
          </a:p>
          <a:p>
            <a:pPr lvl="1" indent="0">
              <a:buNone/>
            </a:pPr>
            <a:endParaRPr lang="nl-NL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nl-NL" sz="11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2A7E101-5EF7-461D-B27B-0536B128A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Onze school, jouw toekomst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8C91FD1-BB84-4326-8960-CFD7D8B64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t>12</a:t>
            </a:fld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304AA13-15E8-457A-A3CC-2A51E11414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4000" y="817361"/>
            <a:ext cx="10670400" cy="468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l-NL" sz="2800" dirty="0"/>
              <a:t>oriëntatie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8406BB9-9D35-45A8-A193-28F29874D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nl-NL" dirty="0"/>
              <a:t>Decanaat &amp;</a:t>
            </a:r>
          </a:p>
        </p:txBody>
      </p:sp>
      <p:sp>
        <p:nvSpPr>
          <p:cNvPr id="8" name="Tijdelijke aanduiding voor tekst 4">
            <a:extLst>
              <a:ext uri="{FF2B5EF4-FFF2-40B4-BE49-F238E27FC236}">
                <a16:creationId xmlns:a16="http://schemas.microsoft.com/office/drawing/2014/main" id="{BB8D9204-746C-9E11-C22D-04FCE847113B}"/>
              </a:ext>
            </a:extLst>
          </p:cNvPr>
          <p:cNvSpPr txBox="1">
            <a:spLocks/>
          </p:cNvSpPr>
          <p:nvPr/>
        </p:nvSpPr>
        <p:spPr>
          <a:xfrm>
            <a:off x="954000" y="1624136"/>
            <a:ext cx="10670400" cy="46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Onder de aandacht: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E402267C-01C8-B940-D2C4-29022B34B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33054">
            <a:off x="8250536" y="1121658"/>
            <a:ext cx="1786156" cy="2527842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348B828C-04E8-5C50-B627-E579188CAD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27810">
            <a:off x="9948812" y="1894121"/>
            <a:ext cx="1359603" cy="1954149"/>
          </a:xfrm>
          <a:prstGeom prst="rect">
            <a:avLst/>
          </a:prstGeom>
        </p:spPr>
      </p:pic>
      <p:sp>
        <p:nvSpPr>
          <p:cNvPr id="7" name="Tijdelijke aanduiding voor inhoud 1">
            <a:extLst>
              <a:ext uri="{FF2B5EF4-FFF2-40B4-BE49-F238E27FC236}">
                <a16:creationId xmlns:a16="http://schemas.microsoft.com/office/drawing/2014/main" id="{FCC4E4E1-DF26-0EE5-4EC6-76FA1BFC59C2}"/>
              </a:ext>
            </a:extLst>
          </p:cNvPr>
          <p:cNvSpPr txBox="1">
            <a:spLocks/>
          </p:cNvSpPr>
          <p:nvPr/>
        </p:nvSpPr>
        <p:spPr>
          <a:xfrm>
            <a:off x="950466" y="3786912"/>
            <a:ext cx="7494675" cy="25573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Blip>
                <a:blip r:embed="rId2"/>
              </a:buBlip>
            </a:pPr>
            <a:r>
              <a:rPr lang="nl-NL" sz="1800" dirty="0"/>
              <a:t>Op de diverse sites van de scholen ziet u de data van open dagen/ open huis</a:t>
            </a:r>
          </a:p>
          <a:p>
            <a:pPr marL="501750" lvl="1" indent="-28575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Meldingen via mentor en decaan, Posters in school</a:t>
            </a:r>
          </a:p>
          <a:p>
            <a:pPr marL="501750" lvl="1" indent="-28575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Communicatie via mail </a:t>
            </a:r>
            <a:r>
              <a:rPr lang="nl-NL" sz="1200" dirty="0">
                <a:solidFill>
                  <a:schemeClr val="accent3">
                    <a:lumMod val="75000"/>
                  </a:schemeClr>
                </a:solidFill>
              </a:rPr>
              <a:t>(adres kloppend?)</a:t>
            </a:r>
          </a:p>
          <a:p>
            <a:pPr lvl="1" indent="0">
              <a:buFont typeface="Arial" panose="020B0604020202020204" pitchFamily="34" charset="0"/>
              <a:buNone/>
            </a:pPr>
            <a:endParaRPr lang="nl-NL" dirty="0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Blip>
                <a:blip r:embed="rId2"/>
              </a:buBlip>
            </a:pPr>
            <a:r>
              <a:rPr lang="nl-NL" sz="1800" dirty="0"/>
              <a:t>Advies</a:t>
            </a:r>
          </a:p>
          <a:p>
            <a:pPr marL="501750" lvl="1" indent="-28575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Eerst passende opleiding vinden</a:t>
            </a:r>
          </a:p>
          <a:p>
            <a:pPr marL="501750" lvl="1" indent="-28575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Daarna passende school</a:t>
            </a:r>
          </a:p>
          <a:p>
            <a:endParaRPr lang="nl-NL" sz="11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691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FAF5027A-8572-4C06-BD13-13DA46088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3999" y="2326135"/>
            <a:ext cx="7494675" cy="3646039"/>
          </a:xfrm>
        </p:spPr>
        <p:txBody>
          <a:bodyPr vert="horz" lIns="0" tIns="0" rIns="0" bIns="0" rtlCol="0">
            <a:no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nl-NL" sz="1800" dirty="0"/>
              <a:t>Informatie verzamelen</a:t>
            </a:r>
          </a:p>
          <a:p>
            <a:pPr marL="501750" lvl="1" indent="-28575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Voorlichtingsavonden / open dagen</a:t>
            </a:r>
          </a:p>
          <a:p>
            <a:pPr marL="501750" lvl="1" indent="-28575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LOB / voorlichting decanaat </a:t>
            </a:r>
          </a:p>
          <a:p>
            <a:pPr marL="501750" lvl="1" indent="-28575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Rapporten en adviezen</a:t>
            </a:r>
          </a:p>
          <a:p>
            <a:pPr marL="501750" lvl="1" indent="-28575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Coach/mentor gesprekken</a:t>
            </a:r>
          </a:p>
          <a:p>
            <a:pPr marL="501750" lvl="1" indent="-28575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Internet / omgeving / bedrijven</a:t>
            </a:r>
          </a:p>
          <a:p>
            <a:pPr lvl="1" indent="0">
              <a:buNone/>
            </a:pPr>
            <a:endParaRPr lang="nl-NL" dirty="0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buBlip>
                <a:blip r:embed="rId2"/>
              </a:buBlip>
            </a:pPr>
            <a:r>
              <a:rPr lang="nl-NL" sz="1800" dirty="0"/>
              <a:t>Gesprek thuis</a:t>
            </a:r>
          </a:p>
          <a:p>
            <a:pPr marL="501750" lvl="1" indent="-28575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Meekijken in AMN en SOM</a:t>
            </a:r>
          </a:p>
          <a:p>
            <a:pPr marL="501750" lvl="1" indent="-28575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Gesprek over ervaringen </a:t>
            </a:r>
            <a:r>
              <a:rPr lang="nl-NL" sz="1200" dirty="0">
                <a:solidFill>
                  <a:schemeClr val="accent3">
                    <a:lumMod val="75000"/>
                  </a:schemeClr>
                </a:solidFill>
              </a:rPr>
              <a:t>(KOM)</a:t>
            </a:r>
          </a:p>
          <a:p>
            <a:pPr marL="717750" lvl="2" indent="-285750">
              <a:buFont typeface="Wingdings" panose="05000000000000000000" pitchFamily="2" charset="2"/>
              <a:buChar char="§"/>
            </a:pPr>
            <a:r>
              <a:rPr lang="nl-NL" sz="1200" dirty="0">
                <a:solidFill>
                  <a:schemeClr val="accent3">
                    <a:lumMod val="75000"/>
                  </a:schemeClr>
                </a:solidFill>
              </a:rPr>
              <a:t>tafelgesprekken</a:t>
            </a:r>
          </a:p>
          <a:p>
            <a:pPr marL="501750" lvl="1" indent="-28575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Samen op zoek</a:t>
            </a:r>
          </a:p>
          <a:p>
            <a:endParaRPr lang="nl-NL" sz="11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2A7E101-5EF7-461D-B27B-0536B128A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Onze school, jouw toekomst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8C91FD1-BB84-4326-8960-CFD7D8B64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t>13</a:t>
            </a:fld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304AA13-15E8-457A-A3CC-2A51E11414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4000" y="817361"/>
            <a:ext cx="10670400" cy="468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l-NL" sz="2800" dirty="0"/>
              <a:t>Leerling (ouder/verzorger)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8406BB9-9D35-45A8-A193-28F29874D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nl-NL" dirty="0"/>
              <a:t>Decanaat &amp;</a:t>
            </a:r>
          </a:p>
        </p:txBody>
      </p:sp>
      <p:sp>
        <p:nvSpPr>
          <p:cNvPr id="8" name="Tijdelijke aanduiding voor tekst 4">
            <a:extLst>
              <a:ext uri="{FF2B5EF4-FFF2-40B4-BE49-F238E27FC236}">
                <a16:creationId xmlns:a16="http://schemas.microsoft.com/office/drawing/2014/main" id="{BB8D9204-746C-9E11-C22D-04FCE847113B}"/>
              </a:ext>
            </a:extLst>
          </p:cNvPr>
          <p:cNvSpPr txBox="1">
            <a:spLocks/>
          </p:cNvSpPr>
          <p:nvPr/>
        </p:nvSpPr>
        <p:spPr>
          <a:xfrm>
            <a:off x="954000" y="1624136"/>
            <a:ext cx="10670400" cy="46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Van belang!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B6993A6-E713-9689-69D5-220B84737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5290" y="1627982"/>
            <a:ext cx="3488010" cy="2133663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206C08F-43DC-5B6A-0EEB-4870572F3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9496">
            <a:off x="7808788" y="4402497"/>
            <a:ext cx="2646252" cy="1886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6105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BF917B72-A396-D1BE-8A5B-D5B0A0ABBA48}"/>
              </a:ext>
            </a:extLst>
          </p:cNvPr>
          <p:cNvSpPr txBox="1">
            <a:spLocks/>
          </p:cNvSpPr>
          <p:nvPr/>
        </p:nvSpPr>
        <p:spPr>
          <a:xfrm>
            <a:off x="954000" y="1663239"/>
            <a:ext cx="9018339" cy="42726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1800" dirty="0"/>
          </a:p>
        </p:txBody>
      </p:sp>
      <p:sp>
        <p:nvSpPr>
          <p:cNvPr id="3" name="Titel 7">
            <a:extLst>
              <a:ext uri="{FF2B5EF4-FFF2-40B4-BE49-F238E27FC236}">
                <a16:creationId xmlns:a16="http://schemas.microsoft.com/office/drawing/2014/main" id="{F740AF9D-F8E5-D54F-C5C1-4CCD87BC2748}"/>
              </a:ext>
            </a:extLst>
          </p:cNvPr>
          <p:cNvSpPr txBox="1">
            <a:spLocks/>
          </p:cNvSpPr>
          <p:nvPr/>
        </p:nvSpPr>
        <p:spPr>
          <a:xfrm>
            <a:off x="1597573" y="1838777"/>
            <a:ext cx="9547913" cy="23876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5400" dirty="0"/>
              <a:t>BEDANKT VOOR UW AANDACHT </a:t>
            </a:r>
          </a:p>
        </p:txBody>
      </p:sp>
      <p:pic>
        <p:nvPicPr>
          <p:cNvPr id="4" name="Picture 2" descr="Gerelateerde afbeelding">
            <a:extLst>
              <a:ext uri="{FF2B5EF4-FFF2-40B4-BE49-F238E27FC236}">
                <a16:creationId xmlns:a16="http://schemas.microsoft.com/office/drawing/2014/main" id="{B6AA605C-F124-1A89-595F-A1100020D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2181" y="4104913"/>
            <a:ext cx="3708906" cy="239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7">
            <a:extLst>
              <a:ext uri="{FF2B5EF4-FFF2-40B4-BE49-F238E27FC236}">
                <a16:creationId xmlns:a16="http://schemas.microsoft.com/office/drawing/2014/main" id="{DFADF940-FAEC-0640-1ABF-248B259E1617}"/>
              </a:ext>
            </a:extLst>
          </p:cNvPr>
          <p:cNvSpPr txBox="1">
            <a:spLocks/>
          </p:cNvSpPr>
          <p:nvPr/>
        </p:nvSpPr>
        <p:spPr>
          <a:xfrm>
            <a:off x="1887995" y="3429000"/>
            <a:ext cx="9547913" cy="63098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800" b="0" dirty="0"/>
              <a:t>Ik wens u nog een mooie en vooral informatieve avond toe.</a:t>
            </a:r>
          </a:p>
        </p:txBody>
      </p:sp>
    </p:spTree>
    <p:extLst>
      <p:ext uri="{BB962C8B-B14F-4D97-AF65-F5344CB8AC3E}">
        <p14:creationId xmlns:p14="http://schemas.microsoft.com/office/powerpoint/2010/main" val="1245055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063B4CB-9FA4-A14A-8E11-81E8898B96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B3A0A40-9A99-D849-A901-222A6C3C33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dirty="0"/>
              <a:t>Onze school, jouw toekomst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7D021EE-13A1-3B47-A1ED-1DB62BB712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pPr/>
              <a:t>2</a:t>
            </a:fld>
            <a:endParaRPr lang="nl-NL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2314FDC3-0346-4CAE-87A4-C3C51C9D2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999" y="1080268"/>
            <a:ext cx="9308796" cy="4174903"/>
          </a:xfrm>
        </p:spPr>
        <p:txBody>
          <a:bodyPr/>
          <a:lstStyle/>
          <a:p>
            <a:r>
              <a:rPr lang="nl-NL" dirty="0"/>
              <a:t>Op weg naar weloverwogen keuze!</a:t>
            </a:r>
            <a:br>
              <a:rPr lang="nl-NL" dirty="0"/>
            </a:br>
            <a:br>
              <a:rPr lang="nl-NL" dirty="0"/>
            </a:br>
            <a:r>
              <a:rPr lang="nl-NL" dirty="0"/>
              <a:t>                              </a:t>
            </a:r>
            <a:r>
              <a:rPr lang="nl-NL" i="1" dirty="0"/>
              <a:t>‘Samen op weg’</a:t>
            </a:r>
            <a:br>
              <a:rPr lang="nl-NL" dirty="0"/>
            </a:br>
            <a:br>
              <a:rPr lang="nl-NL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47955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063B4CB-9FA4-A14A-8E11-81E8898B96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B3A0A40-9A99-D849-A901-222A6C3C33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dirty="0"/>
              <a:t>Onze school, jouw toekomst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7D021EE-13A1-3B47-A1ED-1DB62BB712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pPr/>
              <a:t>3</a:t>
            </a:fld>
            <a:endParaRPr lang="nl-NL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2314FDC3-0346-4CAE-87A4-C3C51C9D2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5788"/>
            <a:ext cx="9308796" cy="977132"/>
          </a:xfrm>
        </p:spPr>
        <p:txBody>
          <a:bodyPr/>
          <a:lstStyle/>
          <a:p>
            <a:br>
              <a:rPr lang="nl-NL" dirty="0"/>
            </a:br>
            <a:br>
              <a:rPr lang="nl-NL" dirty="0"/>
            </a:br>
            <a:r>
              <a:rPr lang="nl-NL" dirty="0"/>
              <a:t>                         </a:t>
            </a:r>
            <a:r>
              <a:rPr lang="nl-NL" i="1" dirty="0"/>
              <a:t>‘Visie ALMA COLLEGE op LOB’</a:t>
            </a: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E81901AA-FE89-68B6-DB25-AC01E2953F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44" y="1400961"/>
            <a:ext cx="11576512" cy="2612136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6F22E91F-C606-6D9F-CB4A-2B5822BC19EB}"/>
              </a:ext>
            </a:extLst>
          </p:cNvPr>
          <p:cNvSpPr txBox="1"/>
          <p:nvPr/>
        </p:nvSpPr>
        <p:spPr>
          <a:xfrm>
            <a:off x="2473570" y="4750347"/>
            <a:ext cx="5539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chemeClr val="bg1"/>
                </a:solidFill>
              </a:rPr>
              <a:t>Einddoel = juiste route, op de juiste plek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2B53262-88AF-1560-D7C0-5B4111086D45}"/>
              </a:ext>
            </a:extLst>
          </p:cNvPr>
          <p:cNvSpPr txBox="1"/>
          <p:nvPr/>
        </p:nvSpPr>
        <p:spPr>
          <a:xfrm>
            <a:off x="2473570" y="5212012"/>
            <a:ext cx="5539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1600" dirty="0">
                <a:solidFill>
                  <a:schemeClr val="bg1"/>
                </a:solidFill>
              </a:rPr>
              <a:t>De meest juiste keuze op een bepaald moment maken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1600" dirty="0">
                <a:solidFill>
                  <a:schemeClr val="bg1"/>
                </a:solidFill>
              </a:rPr>
              <a:t>Op basis van voldoende informatie en ervaringen</a:t>
            </a:r>
          </a:p>
        </p:txBody>
      </p:sp>
    </p:spTree>
    <p:extLst>
      <p:ext uri="{BB962C8B-B14F-4D97-AF65-F5344CB8AC3E}">
        <p14:creationId xmlns:p14="http://schemas.microsoft.com/office/powerpoint/2010/main" val="3598026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2A7E101-5EF7-461D-B27B-0536B128A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Onze school, jouw toekomst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8C91FD1-BB84-4326-8960-CFD7D8B64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t>4</a:t>
            </a:fld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304AA13-15E8-457A-A3CC-2A51E11414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4000" y="922136"/>
            <a:ext cx="10670400" cy="468000"/>
          </a:xfrm>
        </p:spPr>
        <p:txBody>
          <a:bodyPr/>
          <a:lstStyle/>
          <a:p>
            <a:r>
              <a:rPr lang="nl-NL" dirty="0"/>
              <a:t>Decanaat in de bovenbouw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8406BB9-9D35-45A8-A193-28F29874D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Leerjaar 04</a:t>
            </a:r>
          </a:p>
        </p:txBody>
      </p:sp>
      <p:sp>
        <p:nvSpPr>
          <p:cNvPr id="9" name="Tijdelijke aanduiding voor inhoud 1">
            <a:extLst>
              <a:ext uri="{FF2B5EF4-FFF2-40B4-BE49-F238E27FC236}">
                <a16:creationId xmlns:a16="http://schemas.microsoft.com/office/drawing/2014/main" id="{C9B1CFBF-5CFC-1120-5BA6-AEFB4E2F27E8}"/>
              </a:ext>
            </a:extLst>
          </p:cNvPr>
          <p:cNvSpPr txBox="1">
            <a:spLocks/>
          </p:cNvSpPr>
          <p:nvPr/>
        </p:nvSpPr>
        <p:spPr>
          <a:xfrm>
            <a:off x="954000" y="1663239"/>
            <a:ext cx="9018339" cy="42726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Blip>
                <a:blip r:embed="rId2"/>
              </a:buBlip>
            </a:pPr>
            <a:r>
              <a:rPr lang="nl-NL" sz="1800" dirty="0"/>
              <a:t>Voorlichting verzorgen</a:t>
            </a:r>
          </a:p>
          <a:p>
            <a:pPr marL="536575" lvl="1" indent="-179388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Beroepskeuze / vervolgroute</a:t>
            </a:r>
          </a:p>
          <a:p>
            <a:pPr marL="536575" lvl="1" indent="-179388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Informatie verspreiden binnen/buiten de school</a:t>
            </a:r>
          </a:p>
          <a:p>
            <a:pPr marL="752575" lvl="2" indent="-179388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Folders, open huis, enz.</a:t>
            </a:r>
          </a:p>
          <a:p>
            <a:pPr marL="285750" indent="-285750">
              <a:buFont typeface="Arial" panose="020B0604020202020204" pitchFamily="34" charset="0"/>
              <a:buBlip>
                <a:blip r:embed="rId2"/>
              </a:buBlip>
            </a:pPr>
            <a:endParaRPr lang="nl-NL" sz="1800" dirty="0"/>
          </a:p>
          <a:p>
            <a:pPr marL="285750" indent="-285750">
              <a:buFont typeface="Arial" panose="020B0604020202020204" pitchFamily="34" charset="0"/>
              <a:buBlip>
                <a:blip r:embed="rId2"/>
              </a:buBlip>
            </a:pPr>
            <a:r>
              <a:rPr lang="nl-NL" sz="1800" dirty="0"/>
              <a:t>LOB trajecten coördineren en begeleiden</a:t>
            </a:r>
          </a:p>
          <a:p>
            <a:pPr marL="536575" lvl="1" indent="-179388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loopbaandossier </a:t>
            </a:r>
          </a:p>
          <a:p>
            <a:pPr marL="536575" lvl="1" indent="-179388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Lob activiteiten/excursies</a:t>
            </a:r>
          </a:p>
          <a:p>
            <a:pPr marL="536575" lvl="1" indent="-179388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PTA LOB afronden</a:t>
            </a:r>
          </a:p>
          <a:p>
            <a:pPr marL="357187" lvl="1" indent="0">
              <a:buNone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Blip>
                <a:blip r:embed="rId2"/>
              </a:buBlip>
            </a:pPr>
            <a:r>
              <a:rPr lang="nl-NL" sz="1800" dirty="0"/>
              <a:t>Gesprekken en advisering</a:t>
            </a:r>
          </a:p>
          <a:p>
            <a:endParaRPr lang="nl-NL" sz="1800" dirty="0"/>
          </a:p>
          <a:p>
            <a:pPr marL="285750" indent="-285750">
              <a:buFont typeface="Arial" panose="020B0604020202020204" pitchFamily="34" charset="0"/>
              <a:buBlip>
                <a:blip r:embed="rId2"/>
              </a:buBlip>
            </a:pPr>
            <a:r>
              <a:rPr lang="nl-NL" sz="1800" dirty="0"/>
              <a:t>Aanmelding en intake</a:t>
            </a:r>
          </a:p>
          <a:p>
            <a:pPr marL="501750" lvl="1" indent="-28575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Aanmeldingsformulier</a:t>
            </a:r>
          </a:p>
          <a:p>
            <a:pPr marL="501750" lvl="1" indent="-28575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DDD </a:t>
            </a:r>
            <a:r>
              <a:rPr lang="nl-NL" dirty="0"/>
              <a:t>(</a:t>
            </a:r>
            <a:r>
              <a:rPr lang="nl-NL" b="1" dirty="0">
                <a:solidFill>
                  <a:schemeClr val="accent3">
                    <a:lumMod val="75000"/>
                  </a:schemeClr>
                </a:solidFill>
              </a:rPr>
              <a:t>D</a:t>
            </a:r>
            <a:r>
              <a:rPr lang="nl-NL" dirty="0"/>
              <a:t>igitaal </a:t>
            </a:r>
            <a:r>
              <a:rPr lang="nl-NL" b="1" dirty="0">
                <a:solidFill>
                  <a:schemeClr val="accent3">
                    <a:lumMod val="75000"/>
                  </a:schemeClr>
                </a:solidFill>
              </a:rPr>
              <a:t>D</a:t>
            </a:r>
            <a:r>
              <a:rPr lang="nl-NL" dirty="0"/>
              <a:t>oorstroom </a:t>
            </a:r>
            <a:r>
              <a:rPr lang="nl-NL" b="1" dirty="0">
                <a:solidFill>
                  <a:schemeClr val="accent3">
                    <a:lumMod val="75000"/>
                  </a:schemeClr>
                </a:solidFill>
              </a:rPr>
              <a:t>D</a:t>
            </a:r>
            <a:r>
              <a:rPr lang="nl-NL" dirty="0"/>
              <a:t>ossier)</a:t>
            </a:r>
          </a:p>
          <a:p>
            <a:pPr marL="285750" indent="-285750">
              <a:buFont typeface="Arial" panose="020B0604020202020204" pitchFamily="34" charset="0"/>
              <a:buBlip>
                <a:blip r:embed="rId2"/>
              </a:buBlip>
            </a:pPr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1316571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FAF5027A-8572-4C06-BD13-13DA46088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000" y="1663239"/>
            <a:ext cx="9018339" cy="4478769"/>
          </a:xfrm>
        </p:spPr>
        <p:txBody>
          <a:bodyPr vert="horz" lIns="0" tIns="0" rIns="0" bIns="0" rtlCol="0">
            <a:no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nl-NL" sz="1800" dirty="0"/>
              <a:t>Verplichting </a:t>
            </a:r>
            <a:r>
              <a:rPr lang="nl-NL" sz="1800" b="1" dirty="0"/>
              <a:t>loopbaandossier</a:t>
            </a:r>
          </a:p>
          <a:p>
            <a:pPr marL="536575" lvl="1" indent="-179388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Vernieuwing beroepsgerichte examens vmbo</a:t>
            </a:r>
          </a:p>
          <a:p>
            <a:pPr marL="536575" lvl="1" indent="-179388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Lob moet binnen een PTA zichtbaar zijn</a:t>
            </a:r>
          </a:p>
          <a:p>
            <a:pPr marL="752575" lvl="2" indent="-179388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Voldoende afronden door onderdelen uit te voeren</a:t>
            </a:r>
          </a:p>
          <a:p>
            <a:pPr marL="285750" indent="-285750">
              <a:buBlip>
                <a:blip r:embed="rId2"/>
              </a:buBlip>
            </a:pPr>
            <a:endParaRPr lang="nl-NL" sz="1800" dirty="0"/>
          </a:p>
          <a:p>
            <a:pPr marL="285750" indent="-285750">
              <a:buBlip>
                <a:blip r:embed="rId2"/>
              </a:buBlip>
            </a:pPr>
            <a:r>
              <a:rPr lang="nl-NL" sz="1800" dirty="0"/>
              <a:t>Verdere voorbereiding op vervolgkeuze</a:t>
            </a:r>
          </a:p>
          <a:p>
            <a:pPr marL="536575" lvl="1" indent="-179388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Aandacht tijdens de lessen</a:t>
            </a:r>
          </a:p>
          <a:p>
            <a:pPr marL="536575" lvl="1" indent="-179388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Gastlessen, bedrijfsbezoeken, kijken op het MBO (KOM)</a:t>
            </a:r>
          </a:p>
          <a:p>
            <a:pPr marL="357187" lvl="1" indent="0">
              <a:buNone/>
            </a:pPr>
            <a:endParaRPr lang="nl-NL" dirty="0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buBlip>
                <a:blip r:embed="rId2"/>
              </a:buBlip>
            </a:pPr>
            <a:r>
              <a:rPr lang="nl-NL" sz="1800" dirty="0"/>
              <a:t>Wees eerlijk naar jezelf… ‘Wat wil jij’</a:t>
            </a:r>
          </a:p>
          <a:p>
            <a:pPr marL="536575" lvl="1" indent="-179388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Bewust kijken en onderzoeken</a:t>
            </a:r>
          </a:p>
          <a:p>
            <a:pPr marL="536575" lvl="1" indent="-179388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Weten wat je nodig heb </a:t>
            </a:r>
          </a:p>
          <a:p>
            <a:pPr marL="536575" lvl="1" indent="-179388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Jezelf kennen en leren kennen</a:t>
            </a:r>
          </a:p>
          <a:p>
            <a:pPr marL="536575" lvl="1" indent="-179388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Informatie ophalen</a:t>
            </a:r>
          </a:p>
          <a:p>
            <a:pPr marL="536575" lvl="1" indent="-179388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Ervaringen delen met mentorcoach en ouder(s)/verzorger(s)</a:t>
            </a:r>
          </a:p>
          <a:p>
            <a:pPr marL="285750" indent="-285750">
              <a:buBlip>
                <a:blip r:embed="rId2"/>
              </a:buBlip>
            </a:pPr>
            <a:endParaRPr lang="nl-NL" sz="1800" dirty="0"/>
          </a:p>
          <a:p>
            <a:pPr marL="285750" indent="-285750">
              <a:buBlip>
                <a:blip r:embed="rId2"/>
              </a:buBlip>
            </a:pPr>
            <a:endParaRPr lang="nl-NL" sz="1800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2A7E101-5EF7-461D-B27B-0536B128A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Onze school, jouw toekomst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8C91FD1-BB84-4326-8960-CFD7D8B64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t>5</a:t>
            </a:fld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304AA13-15E8-457A-A3CC-2A51E11414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4000" y="922136"/>
            <a:ext cx="10670400" cy="468000"/>
          </a:xfrm>
        </p:spPr>
        <p:txBody>
          <a:bodyPr/>
          <a:lstStyle/>
          <a:p>
            <a:r>
              <a:rPr lang="nl-NL" dirty="0"/>
              <a:t>De keuze na het vmbo!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8406BB9-9D35-45A8-A193-28F29874D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Leerjaar 04</a:t>
            </a:r>
          </a:p>
        </p:txBody>
      </p:sp>
      <p:pic>
        <p:nvPicPr>
          <p:cNvPr id="7" name="Picture 2" descr="Залишитись друзями, частина 2 – Блог Люби Колосовської">
            <a:extLst>
              <a:ext uri="{FF2B5EF4-FFF2-40B4-BE49-F238E27FC236}">
                <a16:creationId xmlns:a16="http://schemas.microsoft.com/office/drawing/2014/main" id="{01596D7F-BD2B-4F90-5F6C-F25C0CF5F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578" y="3168232"/>
            <a:ext cx="3089694" cy="308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511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FAF5027A-8572-4C06-BD13-13DA46088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000" y="1663239"/>
            <a:ext cx="9018339" cy="4478769"/>
          </a:xfrm>
        </p:spPr>
        <p:txBody>
          <a:bodyPr vert="horz" lIns="0" tIns="0" rIns="0" bIns="0" rtlCol="0">
            <a:no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nl-NL" sz="1800" dirty="0"/>
              <a:t>Eerste aanspreekpunt en contactpersoon</a:t>
            </a:r>
            <a:endParaRPr lang="nl-NL" sz="1800" b="1" dirty="0"/>
          </a:p>
          <a:p>
            <a:pPr marL="536575" lvl="1" indent="-179388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Gesprekken met leerling en ouder(s)/verzorger(s)</a:t>
            </a:r>
          </a:p>
          <a:p>
            <a:pPr marL="536575" lvl="1" indent="-179388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Vakdocenten met kennis van vervolgonderwijs en bedrijfsleven</a:t>
            </a:r>
          </a:p>
          <a:p>
            <a:pPr marL="536575" lvl="1" indent="-179388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Netwerken en ervaring</a:t>
            </a:r>
          </a:p>
          <a:p>
            <a:pPr marL="285750" indent="-285750">
              <a:buBlip>
                <a:blip r:embed="rId2"/>
              </a:buBlip>
            </a:pPr>
            <a:endParaRPr lang="nl-NL" sz="1800" dirty="0"/>
          </a:p>
          <a:p>
            <a:pPr marL="285750" indent="-285750">
              <a:buBlip>
                <a:blip r:embed="rId2"/>
              </a:buBlip>
            </a:pPr>
            <a:r>
              <a:rPr lang="nl-NL" sz="1800" dirty="0"/>
              <a:t>Veel lesuren in de profielen</a:t>
            </a:r>
          </a:p>
          <a:p>
            <a:pPr marL="536575" lvl="1" indent="-179388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Goed zicht op mogelijkheden en onmogelijkheden</a:t>
            </a:r>
          </a:p>
          <a:p>
            <a:pPr marL="536575" lvl="1" indent="-179388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Onderwijsteams spreken elkaar regelmatig</a:t>
            </a:r>
          </a:p>
          <a:p>
            <a:pPr marL="357187" lvl="1" indent="0">
              <a:buNone/>
            </a:pPr>
            <a:endParaRPr lang="nl-NL" dirty="0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buBlip>
                <a:blip r:embed="rId2"/>
              </a:buBlip>
            </a:pPr>
            <a:r>
              <a:rPr lang="nl-NL" sz="1800" dirty="0"/>
              <a:t>Samen voor een passende vervolgkeuze</a:t>
            </a:r>
          </a:p>
          <a:p>
            <a:pPr marL="536575" lvl="1" indent="-179388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Eerlijk en open gesprek</a:t>
            </a:r>
          </a:p>
          <a:p>
            <a:pPr marL="536575" lvl="1" indent="-179388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Op basis van ervaringen en informatie</a:t>
            </a:r>
          </a:p>
          <a:p>
            <a:pPr marL="536575" lvl="1" indent="-179388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Breed aanbod met mogelijkheden inzetten</a:t>
            </a:r>
          </a:p>
          <a:p>
            <a:pPr marL="285750" indent="-285750">
              <a:buBlip>
                <a:blip r:embed="rId2"/>
              </a:buBlip>
            </a:pPr>
            <a:endParaRPr lang="nl-NL" sz="1800" dirty="0"/>
          </a:p>
          <a:p>
            <a:pPr marL="285750" indent="-285750">
              <a:buBlip>
                <a:blip r:embed="rId2"/>
              </a:buBlip>
            </a:pPr>
            <a:endParaRPr lang="nl-NL" sz="1800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2A7E101-5EF7-461D-B27B-0536B128A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Onze school, jouw toekomst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8C91FD1-BB84-4326-8960-CFD7D8B64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t>6</a:t>
            </a:fld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304AA13-15E8-457A-A3CC-2A51E11414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4000" y="922136"/>
            <a:ext cx="10670400" cy="468000"/>
          </a:xfrm>
        </p:spPr>
        <p:txBody>
          <a:bodyPr/>
          <a:lstStyle/>
          <a:p>
            <a:r>
              <a:rPr lang="nl-NL" dirty="0"/>
              <a:t>Mentor/coach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8406BB9-9D35-45A8-A193-28F29874D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Decanaat &amp;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BF59FD5-B76F-682E-B9E5-C3B3BE1CFEB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4113" y="3743174"/>
            <a:ext cx="3596452" cy="239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168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FAF5027A-8572-4C06-BD13-13DA46088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9600" y="5817976"/>
            <a:ext cx="4114800" cy="637454"/>
          </a:xfrm>
        </p:spPr>
        <p:txBody>
          <a:bodyPr vert="horz" lIns="0" tIns="0" rIns="0" bIns="0" rtlCol="0">
            <a:no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nl-NL" sz="1200" dirty="0">
                <a:solidFill>
                  <a:schemeClr val="accent3">
                    <a:lumMod val="75000"/>
                  </a:schemeClr>
                </a:solidFill>
              </a:rPr>
              <a:t>VMBO </a:t>
            </a:r>
            <a:r>
              <a:rPr lang="nl-NL" sz="900" dirty="0">
                <a:solidFill>
                  <a:schemeClr val="accent3">
                    <a:lumMod val="75000"/>
                  </a:schemeClr>
                </a:solidFill>
              </a:rPr>
              <a:t> 	</a:t>
            </a:r>
            <a:r>
              <a:rPr lang="nl-NL" sz="1200" dirty="0"/>
              <a:t>= </a:t>
            </a:r>
            <a:r>
              <a:rPr lang="nl-NL" sz="1200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nl-NL" sz="1200" dirty="0"/>
              <a:t>oorbereidend </a:t>
            </a:r>
            <a:r>
              <a:rPr lang="nl-NL" sz="1200" dirty="0">
                <a:solidFill>
                  <a:schemeClr val="accent3">
                    <a:lumMod val="75000"/>
                  </a:schemeClr>
                </a:solidFill>
              </a:rPr>
              <a:t>M</a:t>
            </a:r>
            <a:r>
              <a:rPr lang="nl-NL" sz="1200" dirty="0"/>
              <a:t>iddelbaar </a:t>
            </a:r>
            <a:r>
              <a:rPr lang="nl-NL" sz="1200" dirty="0">
                <a:solidFill>
                  <a:schemeClr val="accent3">
                    <a:lumMod val="75000"/>
                  </a:schemeClr>
                </a:solidFill>
              </a:rPr>
              <a:t>B</a:t>
            </a:r>
            <a:r>
              <a:rPr lang="nl-NL" sz="1200" dirty="0"/>
              <a:t>eroeps </a:t>
            </a:r>
            <a:r>
              <a:rPr lang="nl-NL" sz="1200" dirty="0">
                <a:solidFill>
                  <a:schemeClr val="accent3">
                    <a:lumMod val="75000"/>
                  </a:schemeClr>
                </a:solidFill>
              </a:rPr>
              <a:t>O</a:t>
            </a:r>
            <a:r>
              <a:rPr lang="nl-NL" sz="1200" dirty="0"/>
              <a:t>nderwijs</a:t>
            </a:r>
          </a:p>
          <a:p>
            <a:pPr marL="285750" indent="-285750">
              <a:buBlip>
                <a:blip r:embed="rId2"/>
              </a:buBlip>
            </a:pPr>
            <a:r>
              <a:rPr lang="nl-NL" sz="1200" dirty="0">
                <a:solidFill>
                  <a:schemeClr val="accent3">
                    <a:lumMod val="75000"/>
                  </a:schemeClr>
                </a:solidFill>
              </a:rPr>
              <a:t>MBO</a:t>
            </a:r>
            <a:r>
              <a:rPr lang="nl-NL" sz="1200" dirty="0"/>
              <a:t> </a:t>
            </a:r>
            <a:r>
              <a:rPr lang="nl-NL" sz="1050" dirty="0"/>
              <a:t>   	</a:t>
            </a:r>
            <a:r>
              <a:rPr lang="nl-NL" sz="1200" dirty="0"/>
              <a:t>= </a:t>
            </a:r>
            <a:r>
              <a:rPr lang="nl-NL" sz="1200" dirty="0">
                <a:solidFill>
                  <a:schemeClr val="accent3">
                    <a:lumMod val="75000"/>
                  </a:schemeClr>
                </a:solidFill>
              </a:rPr>
              <a:t>M</a:t>
            </a:r>
            <a:r>
              <a:rPr lang="nl-NL" sz="1200" dirty="0"/>
              <a:t>iddelbaar </a:t>
            </a:r>
            <a:r>
              <a:rPr lang="nl-NL" sz="1200" dirty="0">
                <a:solidFill>
                  <a:schemeClr val="accent3">
                    <a:lumMod val="75000"/>
                  </a:schemeClr>
                </a:solidFill>
              </a:rPr>
              <a:t>B</a:t>
            </a:r>
            <a:r>
              <a:rPr lang="nl-NL" sz="1200" dirty="0"/>
              <a:t>eroeps </a:t>
            </a:r>
            <a:r>
              <a:rPr lang="nl-NL" sz="1200" dirty="0">
                <a:solidFill>
                  <a:schemeClr val="accent3">
                    <a:lumMod val="75000"/>
                  </a:schemeClr>
                </a:solidFill>
              </a:rPr>
              <a:t>O</a:t>
            </a:r>
            <a:r>
              <a:rPr lang="nl-NL" sz="1200" dirty="0"/>
              <a:t>nderwijs</a:t>
            </a:r>
          </a:p>
          <a:p>
            <a:pPr marL="285750" indent="-285750">
              <a:buBlip>
                <a:blip r:embed="rId2"/>
              </a:buBlip>
            </a:pPr>
            <a:r>
              <a:rPr lang="nl-NL" sz="1200" dirty="0">
                <a:solidFill>
                  <a:schemeClr val="accent3">
                    <a:lumMod val="75000"/>
                  </a:schemeClr>
                </a:solidFill>
              </a:rPr>
              <a:t>HBO</a:t>
            </a:r>
            <a:r>
              <a:rPr lang="nl-NL" sz="1200" dirty="0"/>
              <a:t>    	= </a:t>
            </a:r>
            <a:r>
              <a:rPr lang="nl-NL" sz="1200" dirty="0">
                <a:solidFill>
                  <a:schemeClr val="accent3">
                    <a:lumMod val="75000"/>
                  </a:schemeClr>
                </a:solidFill>
              </a:rPr>
              <a:t>H</a:t>
            </a:r>
            <a:r>
              <a:rPr lang="nl-NL" sz="1200" dirty="0"/>
              <a:t>oger</a:t>
            </a:r>
            <a:r>
              <a:rPr lang="nl-NL" sz="1200" dirty="0">
                <a:solidFill>
                  <a:schemeClr val="accent3">
                    <a:lumMod val="75000"/>
                  </a:schemeClr>
                </a:solidFill>
              </a:rPr>
              <a:t> B</a:t>
            </a:r>
            <a:r>
              <a:rPr lang="nl-NL" sz="1200" dirty="0"/>
              <a:t>eroeps </a:t>
            </a:r>
            <a:r>
              <a:rPr lang="nl-NL" sz="1200" dirty="0">
                <a:solidFill>
                  <a:schemeClr val="accent3">
                    <a:lumMod val="75000"/>
                  </a:schemeClr>
                </a:solidFill>
              </a:rPr>
              <a:t>O</a:t>
            </a:r>
            <a:r>
              <a:rPr lang="nl-NL" sz="1200" dirty="0"/>
              <a:t>nderwijs</a:t>
            </a:r>
          </a:p>
          <a:p>
            <a:endParaRPr lang="nl-NL" sz="11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2A7E101-5EF7-461D-B27B-0536B128A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Onze school, jouw toekomst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8C91FD1-BB84-4326-8960-CFD7D8B64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t>7</a:t>
            </a:fld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304AA13-15E8-457A-A3CC-2A51E11414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4000" y="833453"/>
            <a:ext cx="10670400" cy="468000"/>
          </a:xfrm>
        </p:spPr>
        <p:txBody>
          <a:bodyPr/>
          <a:lstStyle/>
          <a:p>
            <a:r>
              <a:rPr lang="nl-NL" sz="2800" dirty="0"/>
              <a:t>vervolgroute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8406BB9-9D35-45A8-A193-28F29874D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Decanaat &amp;</a:t>
            </a:r>
          </a:p>
        </p:txBody>
      </p:sp>
      <p:sp>
        <p:nvSpPr>
          <p:cNvPr id="8" name="Tijdelijke aanduiding voor tekst 4">
            <a:extLst>
              <a:ext uri="{FF2B5EF4-FFF2-40B4-BE49-F238E27FC236}">
                <a16:creationId xmlns:a16="http://schemas.microsoft.com/office/drawing/2014/main" id="{BB8D9204-746C-9E11-C22D-04FCE847113B}"/>
              </a:ext>
            </a:extLst>
          </p:cNvPr>
          <p:cNvSpPr txBox="1">
            <a:spLocks/>
          </p:cNvSpPr>
          <p:nvPr/>
        </p:nvSpPr>
        <p:spPr>
          <a:xfrm>
            <a:off x="954000" y="1624136"/>
            <a:ext cx="10670400" cy="46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Route vervolgonderwijs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7299ABDD-5D2E-0372-112D-5335140ADA1D}"/>
              </a:ext>
            </a:extLst>
          </p:cNvPr>
          <p:cNvSpPr txBox="1"/>
          <p:nvPr/>
        </p:nvSpPr>
        <p:spPr>
          <a:xfrm>
            <a:off x="1066800" y="2543175"/>
            <a:ext cx="3133725" cy="584775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tx1"/>
                </a:solidFill>
              </a:rPr>
              <a:t>VMBO B</a:t>
            </a:r>
          </a:p>
          <a:p>
            <a:r>
              <a:rPr lang="nl-NL" sz="1400" dirty="0">
                <a:solidFill>
                  <a:schemeClr val="tx1"/>
                </a:solidFill>
              </a:rPr>
              <a:t>Basisberoepsgerichte leerweg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3E3D42AF-D156-FE4A-A21F-6CDE89218141}"/>
              </a:ext>
            </a:extLst>
          </p:cNvPr>
          <p:cNvSpPr txBox="1"/>
          <p:nvPr/>
        </p:nvSpPr>
        <p:spPr>
          <a:xfrm>
            <a:off x="1066799" y="3640545"/>
            <a:ext cx="3133725" cy="584775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tx1"/>
                </a:solidFill>
              </a:rPr>
              <a:t>VMBO K</a:t>
            </a:r>
          </a:p>
          <a:p>
            <a:r>
              <a:rPr lang="nl-NL" sz="1400" dirty="0">
                <a:solidFill>
                  <a:schemeClr val="tx1"/>
                </a:solidFill>
              </a:rPr>
              <a:t>Kaderberoepsgerichte leerweg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7442C721-B8CB-0FFC-1FA0-F68941D0C3E1}"/>
              </a:ext>
            </a:extLst>
          </p:cNvPr>
          <p:cNvSpPr txBox="1"/>
          <p:nvPr/>
        </p:nvSpPr>
        <p:spPr>
          <a:xfrm>
            <a:off x="1066799" y="4737915"/>
            <a:ext cx="3133725" cy="584775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tx1"/>
                </a:solidFill>
              </a:rPr>
              <a:t>VMBO (G)T</a:t>
            </a:r>
          </a:p>
          <a:p>
            <a:r>
              <a:rPr lang="nl-NL" sz="1400" dirty="0">
                <a:solidFill>
                  <a:schemeClr val="tx1"/>
                </a:solidFill>
              </a:rPr>
              <a:t>Theoretische (Nieuwe) leerweg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16F3AC76-24D5-3B62-EEB0-44643EE35B9D}"/>
              </a:ext>
            </a:extLst>
          </p:cNvPr>
          <p:cNvSpPr txBox="1"/>
          <p:nvPr/>
        </p:nvSpPr>
        <p:spPr>
          <a:xfrm>
            <a:off x="4968487" y="2543175"/>
            <a:ext cx="1699013" cy="584775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50000">
                <a:schemeClr val="accent3">
                  <a:satMod val="110000"/>
                  <a:lumMod val="100000"/>
                  <a:shade val="100000"/>
                </a:schemeClr>
              </a:gs>
              <a:gs pos="100000">
                <a:schemeClr val="accent3">
                  <a:lumMod val="50000"/>
                </a:schemeClr>
              </a:gs>
            </a:gsLst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MBO 02</a:t>
            </a:r>
          </a:p>
          <a:p>
            <a:r>
              <a:rPr lang="nl-NL" sz="1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Niveau 2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C4E9217B-590B-8918-792D-E2E5F9D93E22}"/>
              </a:ext>
            </a:extLst>
          </p:cNvPr>
          <p:cNvSpPr txBox="1"/>
          <p:nvPr/>
        </p:nvSpPr>
        <p:spPr>
          <a:xfrm>
            <a:off x="4985756" y="3589813"/>
            <a:ext cx="1699013" cy="584775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50000">
                <a:schemeClr val="accent3">
                  <a:satMod val="110000"/>
                  <a:lumMod val="100000"/>
                  <a:shade val="100000"/>
                </a:schemeClr>
              </a:gs>
              <a:gs pos="100000">
                <a:schemeClr val="accent3">
                  <a:lumMod val="50000"/>
                </a:schemeClr>
              </a:gs>
            </a:gsLst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MBO 03 / 04</a:t>
            </a:r>
          </a:p>
          <a:p>
            <a:r>
              <a:rPr lang="nl-NL" sz="1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Niveau 3/4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AEB696C8-D105-E3F9-DDD5-C224F60E73BC}"/>
              </a:ext>
            </a:extLst>
          </p:cNvPr>
          <p:cNvSpPr txBox="1"/>
          <p:nvPr/>
        </p:nvSpPr>
        <p:spPr>
          <a:xfrm>
            <a:off x="4968486" y="4732375"/>
            <a:ext cx="1699013" cy="584775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50000">
                <a:schemeClr val="accent3">
                  <a:satMod val="110000"/>
                  <a:lumMod val="100000"/>
                  <a:shade val="100000"/>
                </a:schemeClr>
              </a:gs>
              <a:gs pos="100000">
                <a:schemeClr val="accent3">
                  <a:lumMod val="50000"/>
                </a:schemeClr>
              </a:gs>
            </a:gsLst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HAVO</a:t>
            </a:r>
          </a:p>
          <a:p>
            <a:r>
              <a:rPr lang="nl-NL" sz="1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Leerjaar 04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E986A896-FA06-2D14-D9CD-0A37B7053C30}"/>
              </a:ext>
            </a:extLst>
          </p:cNvPr>
          <p:cNvSpPr txBox="1"/>
          <p:nvPr/>
        </p:nvSpPr>
        <p:spPr>
          <a:xfrm>
            <a:off x="7321162" y="3578988"/>
            <a:ext cx="1699013" cy="584775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HBO 01</a:t>
            </a:r>
          </a:p>
          <a:p>
            <a:r>
              <a:rPr lang="nl-NL" sz="1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Leerjaar 01</a:t>
            </a:r>
          </a:p>
        </p:txBody>
      </p:sp>
      <p:sp>
        <p:nvSpPr>
          <p:cNvPr id="16" name="Pijl: rechts 15">
            <a:extLst>
              <a:ext uri="{FF2B5EF4-FFF2-40B4-BE49-F238E27FC236}">
                <a16:creationId xmlns:a16="http://schemas.microsoft.com/office/drawing/2014/main" id="{551C78A9-211B-1944-9699-6899B34F6F6D}"/>
              </a:ext>
            </a:extLst>
          </p:cNvPr>
          <p:cNvSpPr/>
          <p:nvPr/>
        </p:nvSpPr>
        <p:spPr>
          <a:xfrm>
            <a:off x="4314825" y="2705100"/>
            <a:ext cx="523875" cy="142875"/>
          </a:xfrm>
          <a:prstGeom prst="rightArrow">
            <a:avLst/>
          </a:prstGeom>
          <a:gradFill flip="none" rotWithShape="1">
            <a:gsLst>
              <a:gs pos="37000">
                <a:schemeClr val="accent4">
                  <a:lumMod val="67000"/>
                </a:schemeClr>
              </a:gs>
              <a:gs pos="87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Pijl: rechts 16">
            <a:extLst>
              <a:ext uri="{FF2B5EF4-FFF2-40B4-BE49-F238E27FC236}">
                <a16:creationId xmlns:a16="http://schemas.microsoft.com/office/drawing/2014/main" id="{8E8EBB19-A715-3C07-CAB5-FE1D7B945449}"/>
              </a:ext>
            </a:extLst>
          </p:cNvPr>
          <p:cNvSpPr/>
          <p:nvPr/>
        </p:nvSpPr>
        <p:spPr>
          <a:xfrm>
            <a:off x="4313042" y="3835983"/>
            <a:ext cx="523875" cy="142875"/>
          </a:xfrm>
          <a:prstGeom prst="rightArrow">
            <a:avLst/>
          </a:prstGeom>
          <a:gradFill flip="none" rotWithShape="1">
            <a:gsLst>
              <a:gs pos="37000">
                <a:schemeClr val="accent4">
                  <a:lumMod val="67000"/>
                </a:schemeClr>
              </a:gs>
              <a:gs pos="87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Pijl: rechts 17">
            <a:extLst>
              <a:ext uri="{FF2B5EF4-FFF2-40B4-BE49-F238E27FC236}">
                <a16:creationId xmlns:a16="http://schemas.microsoft.com/office/drawing/2014/main" id="{A9A496B8-0486-8469-B6DA-2D759DA87C4B}"/>
              </a:ext>
            </a:extLst>
          </p:cNvPr>
          <p:cNvSpPr/>
          <p:nvPr/>
        </p:nvSpPr>
        <p:spPr>
          <a:xfrm>
            <a:off x="4313042" y="5100097"/>
            <a:ext cx="523875" cy="142875"/>
          </a:xfrm>
          <a:prstGeom prst="rightArrow">
            <a:avLst/>
          </a:prstGeom>
          <a:gradFill flip="none" rotWithShape="1">
            <a:gsLst>
              <a:gs pos="37000">
                <a:schemeClr val="accent4">
                  <a:lumMod val="67000"/>
                </a:schemeClr>
              </a:gs>
              <a:gs pos="87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Pijl: rechts 18">
            <a:extLst>
              <a:ext uri="{FF2B5EF4-FFF2-40B4-BE49-F238E27FC236}">
                <a16:creationId xmlns:a16="http://schemas.microsoft.com/office/drawing/2014/main" id="{85100EC6-7344-261A-53B3-F5A2F0456CAA}"/>
              </a:ext>
            </a:extLst>
          </p:cNvPr>
          <p:cNvSpPr/>
          <p:nvPr/>
        </p:nvSpPr>
        <p:spPr>
          <a:xfrm rot="18858848">
            <a:off x="4204522" y="4579480"/>
            <a:ext cx="1000947" cy="132288"/>
          </a:xfrm>
          <a:prstGeom prst="rightArrow">
            <a:avLst/>
          </a:prstGeom>
          <a:gradFill flip="none" rotWithShape="1">
            <a:gsLst>
              <a:gs pos="37000">
                <a:schemeClr val="accent4">
                  <a:lumMod val="67000"/>
                </a:schemeClr>
              </a:gs>
              <a:gs pos="87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Pijl: rechts 19">
            <a:extLst>
              <a:ext uri="{FF2B5EF4-FFF2-40B4-BE49-F238E27FC236}">
                <a16:creationId xmlns:a16="http://schemas.microsoft.com/office/drawing/2014/main" id="{939D906B-9E01-6983-54E8-241D13F824AE}"/>
              </a:ext>
            </a:extLst>
          </p:cNvPr>
          <p:cNvSpPr/>
          <p:nvPr/>
        </p:nvSpPr>
        <p:spPr>
          <a:xfrm>
            <a:off x="6741028" y="3835982"/>
            <a:ext cx="523875" cy="142875"/>
          </a:xfrm>
          <a:prstGeom prst="rightArrow">
            <a:avLst/>
          </a:prstGeom>
          <a:gradFill flip="none" rotWithShape="1">
            <a:gsLst>
              <a:gs pos="37000">
                <a:schemeClr val="accent4">
                  <a:lumMod val="67000"/>
                </a:schemeClr>
              </a:gs>
              <a:gs pos="87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Pijl: rechts 20">
            <a:extLst>
              <a:ext uri="{FF2B5EF4-FFF2-40B4-BE49-F238E27FC236}">
                <a16:creationId xmlns:a16="http://schemas.microsoft.com/office/drawing/2014/main" id="{F2E4FB4B-D0C7-1C07-CF37-5B47B63D6BDD}"/>
              </a:ext>
            </a:extLst>
          </p:cNvPr>
          <p:cNvSpPr/>
          <p:nvPr/>
        </p:nvSpPr>
        <p:spPr>
          <a:xfrm rot="18856577">
            <a:off x="6581044" y="4617102"/>
            <a:ext cx="1000947" cy="132288"/>
          </a:xfrm>
          <a:prstGeom prst="rightArrow">
            <a:avLst/>
          </a:prstGeom>
          <a:gradFill flip="none" rotWithShape="1">
            <a:gsLst>
              <a:gs pos="37000">
                <a:schemeClr val="accent4">
                  <a:lumMod val="67000"/>
                </a:schemeClr>
              </a:gs>
              <a:gs pos="87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Pijl: rechts 21">
            <a:extLst>
              <a:ext uri="{FF2B5EF4-FFF2-40B4-BE49-F238E27FC236}">
                <a16:creationId xmlns:a16="http://schemas.microsoft.com/office/drawing/2014/main" id="{2088A833-94BD-1420-AE48-85E1949BB1B5}"/>
              </a:ext>
            </a:extLst>
          </p:cNvPr>
          <p:cNvSpPr/>
          <p:nvPr/>
        </p:nvSpPr>
        <p:spPr>
          <a:xfrm rot="5400000">
            <a:off x="5515432" y="3298121"/>
            <a:ext cx="313489" cy="146522"/>
          </a:xfrm>
          <a:prstGeom prst="rightArrow">
            <a:avLst/>
          </a:prstGeom>
          <a:gradFill flip="none" rotWithShape="1">
            <a:gsLst>
              <a:gs pos="37000">
                <a:schemeClr val="accent4">
                  <a:lumMod val="67000"/>
                </a:schemeClr>
              </a:gs>
              <a:gs pos="87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1649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FAF5027A-8572-4C06-BD13-13DA46088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3999" y="2326135"/>
            <a:ext cx="7494675" cy="3646039"/>
          </a:xfrm>
        </p:spPr>
        <p:txBody>
          <a:bodyPr vert="horz" lIns="0" tIns="0" rIns="0" bIns="0" rtlCol="0">
            <a:no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nl-NL" sz="1800" dirty="0"/>
              <a:t>DIGITAAL aanmelden bij MBO</a:t>
            </a:r>
          </a:p>
          <a:p>
            <a:pPr marL="501750" lvl="1" indent="-28575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Voor 01 maart aanmelden</a:t>
            </a:r>
          </a:p>
          <a:p>
            <a:pPr marL="717750" lvl="2" indent="-285750">
              <a:buFont typeface="Wingdings" panose="05000000000000000000" pitchFamily="2" charset="2"/>
              <a:buChar char="§"/>
            </a:pPr>
            <a:r>
              <a:rPr lang="nl-NL" sz="1400" dirty="0">
                <a:solidFill>
                  <a:schemeClr val="accent3">
                    <a:lumMod val="75000"/>
                  </a:schemeClr>
                </a:solidFill>
              </a:rPr>
              <a:t>Toelatingsbeleid – regeling aanmelding voor 01 april, daarna kan men weigeren</a:t>
            </a:r>
          </a:p>
          <a:p>
            <a:pPr marL="501750" lvl="1" indent="-28575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Na aanmelding bevestiging in mail</a:t>
            </a:r>
          </a:p>
          <a:p>
            <a:pPr marL="501750" lvl="1" indent="-28575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Vervolgens uitnodiging voor intake</a:t>
            </a:r>
          </a:p>
          <a:p>
            <a:pPr marL="717750" lvl="2" indent="-285750">
              <a:buFont typeface="Wingdings" panose="05000000000000000000" pitchFamily="2" charset="2"/>
              <a:buChar char="§"/>
            </a:pPr>
            <a:r>
              <a:rPr lang="nl-NL" sz="1400" dirty="0">
                <a:solidFill>
                  <a:schemeClr val="accent3">
                    <a:lumMod val="75000"/>
                  </a:schemeClr>
                </a:solidFill>
              </a:rPr>
              <a:t>Gesprek en/of test (talentscan AMN)</a:t>
            </a:r>
          </a:p>
          <a:p>
            <a:pPr lvl="1" indent="0">
              <a:buNone/>
            </a:pPr>
            <a:endParaRPr lang="nl-NL" dirty="0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buBlip>
                <a:blip r:embed="rId2"/>
              </a:buBlip>
            </a:pPr>
            <a:r>
              <a:rPr lang="nl-NL" sz="1800" dirty="0"/>
              <a:t>DDD (</a:t>
            </a:r>
            <a:r>
              <a:rPr lang="nl-NL" sz="1800" b="1" dirty="0">
                <a:solidFill>
                  <a:schemeClr val="accent3">
                    <a:lumMod val="75000"/>
                  </a:schemeClr>
                </a:solidFill>
              </a:rPr>
              <a:t>D</a:t>
            </a:r>
            <a:r>
              <a:rPr lang="nl-NL" sz="1800" dirty="0"/>
              <a:t>igitaal </a:t>
            </a:r>
            <a:r>
              <a:rPr lang="nl-NL" sz="1800" b="1" dirty="0">
                <a:solidFill>
                  <a:schemeClr val="accent3">
                    <a:lumMod val="75000"/>
                  </a:schemeClr>
                </a:solidFill>
              </a:rPr>
              <a:t>D</a:t>
            </a:r>
            <a:r>
              <a:rPr lang="nl-NL" sz="1800" dirty="0"/>
              <a:t>oorstroom </a:t>
            </a:r>
            <a:r>
              <a:rPr lang="nl-NL" sz="1800" b="1" dirty="0">
                <a:solidFill>
                  <a:schemeClr val="accent3">
                    <a:lumMod val="75000"/>
                  </a:schemeClr>
                </a:solidFill>
              </a:rPr>
              <a:t>D</a:t>
            </a:r>
            <a:r>
              <a:rPr lang="nl-NL" sz="1800" dirty="0"/>
              <a:t>ossier)</a:t>
            </a:r>
          </a:p>
          <a:p>
            <a:pPr marL="501750" lvl="1" indent="-28575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Twents DDD voor nog warmere overdracht</a:t>
            </a:r>
          </a:p>
          <a:p>
            <a:pPr marL="501750" lvl="1" indent="-28575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Account via Intergrip </a:t>
            </a:r>
            <a:r>
              <a:rPr lang="nl-NL" sz="1400" dirty="0">
                <a:solidFill>
                  <a:schemeClr val="accent3">
                    <a:lumMod val="75000"/>
                  </a:schemeClr>
                </a:solidFill>
              </a:rPr>
              <a:t>(ook KOM)</a:t>
            </a:r>
          </a:p>
          <a:p>
            <a:pPr marL="501750" lvl="1" indent="-28575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Aanmaken DDD in november – medio februari klaarzetten voor MBO</a:t>
            </a:r>
          </a:p>
          <a:p>
            <a:pPr marL="501750" lvl="1" indent="-28575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DDD = geen aanmelding!</a:t>
            </a:r>
          </a:p>
          <a:p>
            <a:pPr marL="717750" lvl="2" indent="-285750">
              <a:buFont typeface="Wingdings" panose="05000000000000000000" pitchFamily="2" charset="2"/>
              <a:buChar char="§"/>
            </a:pPr>
            <a:r>
              <a:rPr lang="nl-NL" sz="1400" dirty="0">
                <a:solidFill>
                  <a:schemeClr val="accent3">
                    <a:lumMod val="75000"/>
                  </a:schemeClr>
                </a:solidFill>
              </a:rPr>
              <a:t>Wel noodzakelijk bij intake van ROC van Twente en </a:t>
            </a:r>
            <a:r>
              <a:rPr lang="nl-NL" sz="1400" dirty="0" err="1">
                <a:solidFill>
                  <a:schemeClr val="accent3">
                    <a:lumMod val="75000"/>
                  </a:schemeClr>
                </a:solidFill>
              </a:rPr>
              <a:t>Zone.college</a:t>
            </a:r>
            <a:endParaRPr lang="nl-NL" sz="1400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nl-NL" sz="11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2A7E101-5EF7-461D-B27B-0536B128A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Onze school, jouw toekomst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8C91FD1-BB84-4326-8960-CFD7D8B64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t>8</a:t>
            </a:fld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304AA13-15E8-457A-A3CC-2A51E11414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4000" y="817361"/>
            <a:ext cx="10670400" cy="468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l-NL" sz="2800" dirty="0"/>
              <a:t>AANMELDING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8406BB9-9D35-45A8-A193-28F29874D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nl-NL" dirty="0"/>
              <a:t>Decanaat &amp;</a:t>
            </a:r>
          </a:p>
        </p:txBody>
      </p:sp>
      <p:sp>
        <p:nvSpPr>
          <p:cNvPr id="8" name="Tijdelijke aanduiding voor tekst 4">
            <a:extLst>
              <a:ext uri="{FF2B5EF4-FFF2-40B4-BE49-F238E27FC236}">
                <a16:creationId xmlns:a16="http://schemas.microsoft.com/office/drawing/2014/main" id="{BB8D9204-746C-9E11-C22D-04FCE847113B}"/>
              </a:ext>
            </a:extLst>
          </p:cNvPr>
          <p:cNvSpPr txBox="1">
            <a:spLocks/>
          </p:cNvSpPr>
          <p:nvPr/>
        </p:nvSpPr>
        <p:spPr>
          <a:xfrm>
            <a:off x="954000" y="1624136"/>
            <a:ext cx="10670400" cy="46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2 zaken regelen</a:t>
            </a:r>
          </a:p>
        </p:txBody>
      </p:sp>
    </p:spTree>
    <p:extLst>
      <p:ext uri="{BB962C8B-B14F-4D97-AF65-F5344CB8AC3E}">
        <p14:creationId xmlns:p14="http://schemas.microsoft.com/office/powerpoint/2010/main" val="2782761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2A7E101-5EF7-461D-B27B-0536B128A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Onze school, jouw toekomst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8C91FD1-BB84-4326-8960-CFD7D8B64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t>9</a:t>
            </a:fld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304AA13-15E8-457A-A3CC-2A51E11414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4000" y="817361"/>
            <a:ext cx="10670400" cy="468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l-NL" sz="2800" dirty="0"/>
              <a:t>AANMELDING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8406BB9-9D35-45A8-A193-28F29874D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nl-NL" dirty="0"/>
              <a:t>Decanaat &amp;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58E9BA58-C7B8-1A50-8BAA-1D59EC26E13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88901" y="613100"/>
            <a:ext cx="8964541" cy="563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41299"/>
      </p:ext>
    </p:extLst>
  </p:cSld>
  <p:clrMapOvr>
    <a:masterClrMapping/>
  </p:clrMapOvr>
</p:sld>
</file>

<file path=ppt/theme/theme1.xml><?xml version="1.0" encoding="utf-8"?>
<a:theme xmlns:a="http://schemas.openxmlformats.org/drawingml/2006/main" name="DIA-INDELINGEN">
  <a:themeElements>
    <a:clrScheme name="ALMA">
      <a:dk1>
        <a:srgbClr val="2C2A67"/>
      </a:dk1>
      <a:lt1>
        <a:sysClr val="window" lastClr="FFFFFF"/>
      </a:lt1>
      <a:dk2>
        <a:srgbClr val="2C2A67"/>
      </a:dk2>
      <a:lt2>
        <a:srgbClr val="EFEFEA"/>
      </a:lt2>
      <a:accent1>
        <a:srgbClr val="2C2A67"/>
      </a:accent1>
      <a:accent2>
        <a:srgbClr val="49BBBC"/>
      </a:accent2>
      <a:accent3>
        <a:srgbClr val="E5007E"/>
      </a:accent3>
      <a:accent4>
        <a:srgbClr val="F53200"/>
      </a:accent4>
      <a:accent5>
        <a:srgbClr val="F56400"/>
      </a:accent5>
      <a:accent6>
        <a:srgbClr val="E8E234"/>
      </a:accent6>
      <a:hlink>
        <a:srgbClr val="2C2A67"/>
      </a:hlink>
      <a:folHlink>
        <a:srgbClr val="2C2A67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PS VOOR SAMENSTELLEN PRESENTATIE">
  <a:themeElements>
    <a:clrScheme name="Aangepast 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00000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<?xml version="1.0" encoding="utf-8"?>
<customUI xmlns="http://schemas.microsoft.com/office/2009/07/customui">
  <ribbon startFromScratch="false">
    <!-- This is a comment-->
    <tabs>
      <tab id="customTab1" label="MIJN PRESENTATIE" insertBeforeMso="TabHome">
        <group id="Dia" label="Dia's">
          <gallery idMso="SlideNewGallery" size="large"/>
          <gallery idMso="SlideLayoutGallery" size="large"/>
          <button idMso="SlideReset" size="large"/>
        </group>
        <!--<group id="Footer" label="Voettekst">
					<button idMso="HeaderFooterInsert" size="large" />
				</group> -->
        <group id="Text" label="Tekst">
          <button idMso="PasteTextOnly" size="large"/>
          <button idMso="IndentDecrease" label="Vorige tekstopmaak" size="large"/>
          <button idMso="IndentIncrease" label="Volgende tekstopmaak" size="large"/>
          <!--	<gallery idMso="FontColorPicker" size="large"  /> -->
        </group>
        <!-- <group id="Tabel" label="Tabel">
					<splitButton idMso="TableBordersMenu" />
					<gallery idMso="TableBorderPenColorPicker" />
					<gallery idMso="ShadingColorPicker" />
					<comboBox idMso="FontSize" label="Tekengrootte" />
					<control idMso="FormatPainter" label="Opmaak kopiëren/plakken"  />
					<gallery idMso="TableCellMarginsGallery" />
				</group>
				<group id="Beeld" label="Beeld">
					<checkBox idMso="GuidesShowHide" /> 
					<button idMso="ZoomFitToWindow" />
					<button idMso="ZoomDialog" />
				</group>-->
        <group id="Picture" label="Foto's">
          <button idMso="PictureFillCrop" label="Foto bijsnijden" size="large"/>
          <button idMso="ObjectSendToBack" size="large"/>
          <button idMso="ObjectBringToFront" size="large"/>
          <!--	<button idMso="PictureInsertFromFilePowerPoint"/> -->
          <!--	<button idMso="PictureFitCrop" size="large"/>-->
        </group>
      </tab>
    </tabs>
  </ribbon>
</customUI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C57011CF461540A5B3D16733FF699B" ma:contentTypeVersion="15" ma:contentTypeDescription="Een nieuw document maken." ma:contentTypeScope="" ma:versionID="74d03d2873d35eeca21f69013d769437">
  <xsd:schema xmlns:xsd="http://www.w3.org/2001/XMLSchema" xmlns:xs="http://www.w3.org/2001/XMLSchema" xmlns:p="http://schemas.microsoft.com/office/2006/metadata/properties" xmlns:ns2="e63aac64-f570-4a85-b359-02fa2ed0c696" xmlns:ns3="7dce0036-2389-4fab-a309-766c73c3545c" targetNamespace="http://schemas.microsoft.com/office/2006/metadata/properties" ma:root="true" ma:fieldsID="bab16e87cf29b18a1a6343e0a367111a" ns2:_="" ns3:_="">
    <xsd:import namespace="e63aac64-f570-4a85-b359-02fa2ed0c696"/>
    <xsd:import namespace="7dce0036-2389-4fab-a309-766c73c3545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3aac64-f570-4a85-b359-02fa2ed0c6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Afbeeldingtags" ma:readOnly="false" ma:fieldId="{5cf76f15-5ced-4ddc-b409-7134ff3c332f}" ma:taxonomyMulti="true" ma:sspId="11bbe85b-3fab-419a-a9b6-de03db0cb14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ce0036-2389-4fab-a309-766c73c3545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9f41e0cd-0686-429d-9750-ba43579876c3}" ma:internalName="TaxCatchAll" ma:showField="CatchAllData" ma:web="7dce0036-2389-4fab-a309-766c73c3545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63aac64-f570-4a85-b359-02fa2ed0c696">
      <Terms xmlns="http://schemas.microsoft.com/office/infopath/2007/PartnerControls"/>
    </lcf76f155ced4ddcb4097134ff3c332f>
    <TaxCatchAll xmlns="7dce0036-2389-4fab-a309-766c73c3545c" xsi:nil="true"/>
  </documentManagement>
</p:properties>
</file>

<file path=customXml/itemProps1.xml><?xml version="1.0" encoding="utf-8"?>
<ds:datastoreItem xmlns:ds="http://schemas.openxmlformats.org/officeDocument/2006/customXml" ds:itemID="{A1746516-3234-4103-9929-E0BF97C8729B}"/>
</file>

<file path=customXml/itemProps2.xml><?xml version="1.0" encoding="utf-8"?>
<ds:datastoreItem xmlns:ds="http://schemas.openxmlformats.org/officeDocument/2006/customXml" ds:itemID="{954A2FA8-1546-4ECF-A64B-07A29F714FCC}"/>
</file>

<file path=customXml/itemProps3.xml><?xml version="1.0" encoding="utf-8"?>
<ds:datastoreItem xmlns:ds="http://schemas.openxmlformats.org/officeDocument/2006/customXml" ds:itemID="{24B29110-6BC4-428D-B211-024957212A40}"/>
</file>

<file path=docProps/app.xml><?xml version="1.0" encoding="utf-8"?>
<Properties xmlns="http://schemas.openxmlformats.org/officeDocument/2006/extended-properties" xmlns:vt="http://schemas.openxmlformats.org/officeDocument/2006/docPropsVTypes">
  <TotalTime>3527</TotalTime>
  <Words>739</Words>
  <Application>Microsoft Office PowerPoint</Application>
  <PresentationFormat>Breedbeeld</PresentationFormat>
  <Paragraphs>185</Paragraphs>
  <Slides>14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14</vt:i4>
      </vt:variant>
    </vt:vector>
  </HeadingPairs>
  <TitlesOfParts>
    <vt:vector size="21" baseType="lpstr">
      <vt:lpstr>Arial</vt:lpstr>
      <vt:lpstr>Arial Black</vt:lpstr>
      <vt:lpstr>Calibri</vt:lpstr>
      <vt:lpstr>Calibri Light</vt:lpstr>
      <vt:lpstr>Wingdings</vt:lpstr>
      <vt:lpstr>DIA-INDELINGEN</vt:lpstr>
      <vt:lpstr>TIPS VOOR SAMENSTELLEN PRESENTATIE</vt:lpstr>
      <vt:lpstr>DECANAAT </vt:lpstr>
      <vt:lpstr>Op weg naar weloverwogen keuze!                                ‘Samen op weg’  </vt:lpstr>
      <vt:lpstr>                           ‘Visie ALMA COLLEGE op LOB’  </vt:lpstr>
      <vt:lpstr>Leerjaar 04</vt:lpstr>
      <vt:lpstr>Leerjaar 04</vt:lpstr>
      <vt:lpstr>Decanaat &amp;</vt:lpstr>
      <vt:lpstr>Decanaat &amp;</vt:lpstr>
      <vt:lpstr>Decanaat &amp;</vt:lpstr>
      <vt:lpstr>Decanaat &amp;</vt:lpstr>
      <vt:lpstr>Decanaat &amp;</vt:lpstr>
      <vt:lpstr>Decanaat &amp;</vt:lpstr>
      <vt:lpstr>Decanaat &amp;</vt:lpstr>
      <vt:lpstr>Decanaat &amp;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Anita Bode</dc:creator>
  <cp:lastModifiedBy>Susan Veelers-Stevelink</cp:lastModifiedBy>
  <cp:revision>109</cp:revision>
  <cp:lastPrinted>2021-09-27T10:11:48Z</cp:lastPrinted>
  <dcterms:created xsi:type="dcterms:W3CDTF">2018-07-12T13:51:50Z</dcterms:created>
  <dcterms:modified xsi:type="dcterms:W3CDTF">2022-09-07T08:17:37Z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0x010100BD431A4444D18348BE39458FD11B1875</vt:lpwstr>
  </property>
</Properties>
</file>