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9bada482472941e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"/>
  </p:notesMasterIdLst>
  <p:handoutMasterIdLst>
    <p:handoutMasterId r:id="rId12"/>
  </p:handoutMasterIdLst>
  <p:sldIdLst>
    <p:sldId id="256" r:id="rId3"/>
    <p:sldId id="264" r:id="rId4"/>
    <p:sldId id="283" r:id="rId5"/>
    <p:sldId id="282" r:id="rId6"/>
    <p:sldId id="284" r:id="rId7"/>
    <p:sldId id="285" r:id="rId8"/>
    <p:sldId id="286" r:id="rId9"/>
    <p:sldId id="269" r:id="rId10"/>
  </p:sldIdLst>
  <p:sldSz cx="12192000" cy="6858000"/>
  <p:notesSz cx="6742113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ED1"/>
    <a:srgbClr val="515F67"/>
    <a:srgbClr val="000000"/>
    <a:srgbClr val="F7F7F7"/>
    <a:srgbClr val="FAFAFA"/>
    <a:srgbClr val="4C5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82599"/>
  </p:normalViewPr>
  <p:slideViewPr>
    <p:cSldViewPr snapToGrid="0">
      <p:cViewPr varScale="1">
        <p:scale>
          <a:sx n="107" d="100"/>
          <a:sy n="107" d="100"/>
        </p:scale>
        <p:origin x="61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1827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handoutMaster" Target="handoutMasters/handoutMaster1.xml"/><Relationship Id="rId17" Type="http://schemas.openxmlformats.org/officeDocument/2006/relationships/customXml" Target="../customXml/item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customXml" Target="../customXml/item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8FC6498-8360-446A-93AC-9F6C21FCF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5247BD-5B1B-4F5B-860F-43D99404CF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9027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r">
              <a:defRPr sz="1200"/>
            </a:lvl1pPr>
          </a:lstStyle>
          <a:p>
            <a:fld id="{3FDE6540-28B7-4EFD-8555-1277DBBDCF38}" type="datetimeFigureOut">
              <a:rPr lang="nl-NL" smtClean="0"/>
              <a:t>4-9-2022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2B43B5-8A3D-4E50-891F-F4C98758D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B84E63-805A-4D21-BD06-B5F8706DA4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9027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r">
              <a:defRPr sz="1200"/>
            </a:lvl1pPr>
          </a:lstStyle>
          <a:p>
            <a:fld id="{E3171B6A-4FFE-41E2-B65A-A45F865B21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4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027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r">
              <a:defRPr sz="1200"/>
            </a:lvl1pPr>
          </a:lstStyle>
          <a:p>
            <a:fld id="{5F9E0113-FB02-41F4-8C3E-36CA95A7179F}" type="datetimeFigureOut">
              <a:rPr lang="nl-NL" smtClean="0"/>
              <a:t>4-9-2022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62" tIns="47581" rIns="95162" bIns="47581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67" y="4751387"/>
            <a:ext cx="5394980" cy="3887193"/>
          </a:xfrm>
          <a:prstGeom prst="rect">
            <a:avLst/>
          </a:prstGeom>
        </p:spPr>
        <p:txBody>
          <a:bodyPr vert="horz" lIns="95162" tIns="47581" rIns="95162" bIns="47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027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r">
              <a:defRPr sz="12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49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2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96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8316105" cy="6858000"/>
          </a:xfrm>
          <a:custGeom>
            <a:avLst/>
            <a:gdLst>
              <a:gd name="connsiteX0" fmla="*/ 0 w 8316105"/>
              <a:gd name="connsiteY0" fmla="*/ 0 h 6858000"/>
              <a:gd name="connsiteX1" fmla="*/ 8316105 w 8316105"/>
              <a:gd name="connsiteY1" fmla="*/ 0 h 6858000"/>
              <a:gd name="connsiteX2" fmla="*/ 8218938 w 8316105"/>
              <a:gd name="connsiteY2" fmla="*/ 133227 h 6858000"/>
              <a:gd name="connsiteX3" fmla="*/ 5079362 w 8316105"/>
              <a:gd name="connsiteY3" fmla="*/ 6467384 h 6858000"/>
              <a:gd name="connsiteX4" fmla="*/ 4963166 w 8316105"/>
              <a:gd name="connsiteY4" fmla="*/ 6858000 h 6858000"/>
              <a:gd name="connsiteX5" fmla="*/ 0 w 831610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6105" h="6858000">
                <a:moveTo>
                  <a:pt x="0" y="0"/>
                </a:moveTo>
                <a:lnTo>
                  <a:pt x="8316105" y="0"/>
                </a:lnTo>
                <a:lnTo>
                  <a:pt x="8218938" y="133227"/>
                </a:lnTo>
                <a:cubicBezTo>
                  <a:pt x="6859646" y="2044668"/>
                  <a:pt x="5791552" y="4177623"/>
                  <a:pt x="5079362" y="6467384"/>
                </a:cubicBezTo>
                <a:lnTo>
                  <a:pt x="4963166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rcRect/>
            <a:stretch>
              <a:fillRect l="-14267" r="-9433"/>
            </a:stretch>
          </a:blipFill>
        </p:spPr>
        <p:txBody>
          <a:bodyPr wrap="square">
            <a:noAutofit/>
          </a:bodyPr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5EBB6-71AE-4533-A275-4491C0E43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3029" y="1080268"/>
            <a:ext cx="3792784" cy="4159457"/>
          </a:xfrm>
        </p:spPr>
        <p:txBody>
          <a:bodyPr anchor="ctr"/>
          <a:lstStyle>
            <a:lvl1pPr algn="r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E8A76B-CDCF-4098-9848-FD7D9AF85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800" y="6076800"/>
            <a:ext cx="1044000" cy="511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12" name="Tekstvak 6">
            <a:extLst>
              <a:ext uri="{FF2B5EF4-FFF2-40B4-BE49-F238E27FC236}">
                <a16:creationId xmlns:a16="http://schemas.microsoft.com/office/drawing/2014/main" id="{32E21F6E-9147-4B53-9D44-E848AD483F25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3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8316105" cy="6858000"/>
          </a:xfrm>
          <a:custGeom>
            <a:avLst/>
            <a:gdLst>
              <a:gd name="connsiteX0" fmla="*/ 0 w 8316105"/>
              <a:gd name="connsiteY0" fmla="*/ 0 h 6858000"/>
              <a:gd name="connsiteX1" fmla="*/ 8316105 w 8316105"/>
              <a:gd name="connsiteY1" fmla="*/ 0 h 6858000"/>
              <a:gd name="connsiteX2" fmla="*/ 8218938 w 8316105"/>
              <a:gd name="connsiteY2" fmla="*/ 133227 h 6858000"/>
              <a:gd name="connsiteX3" fmla="*/ 5079362 w 8316105"/>
              <a:gd name="connsiteY3" fmla="*/ 6467384 h 6858000"/>
              <a:gd name="connsiteX4" fmla="*/ 4963166 w 8316105"/>
              <a:gd name="connsiteY4" fmla="*/ 6858000 h 6858000"/>
              <a:gd name="connsiteX5" fmla="*/ 0 w 831610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6105" h="6858000">
                <a:moveTo>
                  <a:pt x="0" y="0"/>
                </a:moveTo>
                <a:lnTo>
                  <a:pt x="8316105" y="0"/>
                </a:lnTo>
                <a:lnTo>
                  <a:pt x="8218938" y="133227"/>
                </a:lnTo>
                <a:cubicBezTo>
                  <a:pt x="6859646" y="2044668"/>
                  <a:pt x="5791552" y="4177623"/>
                  <a:pt x="5079362" y="6467384"/>
                </a:cubicBezTo>
                <a:lnTo>
                  <a:pt x="4963166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rcRect/>
            <a:stretch>
              <a:fillRect l="-59" t="-6668" r="-45440" b="-11047"/>
            </a:stretch>
          </a:blipFill>
        </p:spPr>
        <p:txBody>
          <a:bodyPr wrap="square">
            <a:noAutofit/>
          </a:bodyPr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5EBB6-71AE-4533-A275-4491C0E43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3029" y="1080268"/>
            <a:ext cx="3792784" cy="4159457"/>
          </a:xfrm>
        </p:spPr>
        <p:txBody>
          <a:bodyPr anchor="ctr"/>
          <a:lstStyle>
            <a:lvl1pPr algn="r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E8A76B-CDCF-4098-9848-FD7D9AF85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800" y="6076800"/>
            <a:ext cx="1044000" cy="511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A79214D-076B-48F5-960D-87A42906E327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75721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283085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416322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45908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017608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372346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8DCFE6-1F39-421B-AC72-080D4DE067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040BDC-2909-4D31-8657-6D9E84EF6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48901F81-E9BB-4675-BE23-ABE56382F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A9394B1-A878-4C73-A0C5-451E55A51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</p:spTree>
    <p:extLst>
      <p:ext uri="{BB962C8B-B14F-4D97-AF65-F5344CB8AC3E}">
        <p14:creationId xmlns:p14="http://schemas.microsoft.com/office/powerpoint/2010/main" val="182495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natuur, regenboog&#10;&#10;Automatisch gegenereerde beschrijving">
            <a:extLst>
              <a:ext uri="{FF2B5EF4-FFF2-40B4-BE49-F238E27FC236}">
                <a16:creationId xmlns:a16="http://schemas.microsoft.com/office/drawing/2014/main" id="{38A57140-229C-4F47-8356-1CFDC7DF0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502579"/>
            <a:ext cx="900000" cy="1355421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8B698F3-92DF-41D2-B07D-E6BCC6D79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920688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tekst (verdeeld over </a:t>
            </a:r>
            <a:br>
              <a:rPr lang="nl-NL" dirty="0"/>
            </a:br>
            <a:r>
              <a:rPr lang="nl-NL" dirty="0"/>
              <a:t>2 regels)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AC12CF-C76B-417D-A86B-93D559613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7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F6C835A-E5AB-4015-8AB1-67D1796AA557}"/>
              </a:ext>
            </a:extLst>
          </p:cNvPr>
          <p:cNvSpPr txBox="1"/>
          <p:nvPr userDrawn="1"/>
        </p:nvSpPr>
        <p:spPr>
          <a:xfrm>
            <a:off x="4511675" y="4434202"/>
            <a:ext cx="3168647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Achteraf een ANDERE DIA-INDEling KIEZEN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altijd achteraf veranderen van dia-indeling, bijvoorheeld als je een titeldia wilt met andere kleuren.</a:t>
            </a:r>
            <a:endParaRPr lang="nl-NL" sz="1050" b="1" kern="1200" cap="all" spc="60" baseline="0" noProof="1">
              <a:solidFill>
                <a:schemeClr val="accent1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dia die je wilt wijzigen.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Indeling</a:t>
            </a: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indeling.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endParaRPr lang="nl-NL" sz="1050" b="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TIP: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Klik op de knop </a:t>
            </a: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Opnieuw instellen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als de foto- en/of tekstvakken niet meer op de juiste positie staan.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856509-6E3C-49C4-9ED7-5C0E9C856DF7}"/>
              </a:ext>
            </a:extLst>
          </p:cNvPr>
          <p:cNvSpPr txBox="1"/>
          <p:nvPr userDrawn="1"/>
        </p:nvSpPr>
        <p:spPr>
          <a:xfrm>
            <a:off x="8543925" y="691172"/>
            <a:ext cx="3205161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Tekstopmaak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de knoppen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Vorige tekstopmaak  </a:t>
            </a:r>
            <a:r>
              <a:rPr lang="nl-NL" sz="1050" b="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of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Volgende tekstopmaak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om de juiste tekstopmaak te kiezen.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tekstopmaak-niveaus: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4A18803-CB57-467B-813D-1C72F2C8BA22}"/>
              </a:ext>
            </a:extLst>
          </p:cNvPr>
          <p:cNvSpPr txBox="1"/>
          <p:nvPr userDrawn="1"/>
        </p:nvSpPr>
        <p:spPr>
          <a:xfrm>
            <a:off x="442914" y="691172"/>
            <a:ext cx="3198232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EXTRA TAB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Bovenin het scherm staat een extra tab met de naam </a:t>
            </a:r>
            <a:b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MIJN PRESENTATIE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Op deze tab staan knoppen die handig zijn bij het samenstellen van een presentatie.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73D80D-4C0C-4355-A8A5-5ED27B3D6889}"/>
              </a:ext>
            </a:extLst>
          </p:cNvPr>
          <p:cNvSpPr txBox="1"/>
          <p:nvPr userDrawn="1"/>
        </p:nvSpPr>
        <p:spPr>
          <a:xfrm>
            <a:off x="4518606" y="691172"/>
            <a:ext cx="3161716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 INVOEGEN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dia-indeling. </a:t>
            </a:r>
            <a:b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dia-indelingen:</a:t>
            </a:r>
            <a:endParaRPr lang="nl-NL" sz="105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F2E55AB3-5207-4FEA-8678-46F9F11F679B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1716009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4185B1C2-F58B-44DE-90BF-05689F869375}"/>
              </a:ext>
            </a:extLst>
          </p:cNvPr>
          <p:cNvSpPr txBox="1"/>
          <p:nvPr userDrawn="1"/>
        </p:nvSpPr>
        <p:spPr>
          <a:xfrm>
            <a:off x="8543924" y="3599598"/>
            <a:ext cx="3205160" cy="276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niet de Tab-toets of Opsommingstoets!</a:t>
            </a:r>
          </a:p>
        </p:txBody>
      </p:sp>
      <p:sp>
        <p:nvSpPr>
          <p:cNvPr id="1040" name="Rechthoek 1039">
            <a:extLst>
              <a:ext uri="{FF2B5EF4-FFF2-40B4-BE49-F238E27FC236}">
                <a16:creationId xmlns:a16="http://schemas.microsoft.com/office/drawing/2014/main" id="{9DD48F04-4B36-4531-87F2-FEA2ACA0B016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081657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1" name="Rechthoek 1040">
            <a:extLst>
              <a:ext uri="{FF2B5EF4-FFF2-40B4-BE49-F238E27FC236}">
                <a16:creationId xmlns:a16="http://schemas.microsoft.com/office/drawing/2014/main" id="{F064C36A-6295-4A6D-A8C3-74C7EF1B2C5A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447305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2" name="Rechthoek 1041">
            <a:extLst>
              <a:ext uri="{FF2B5EF4-FFF2-40B4-BE49-F238E27FC236}">
                <a16:creationId xmlns:a16="http://schemas.microsoft.com/office/drawing/2014/main" id="{97C01ED6-E7F8-4314-8D6F-35AE54C5AFAB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812953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3" name="Rechthoek 1042">
            <a:extLst>
              <a:ext uri="{FF2B5EF4-FFF2-40B4-BE49-F238E27FC236}">
                <a16:creationId xmlns:a16="http://schemas.microsoft.com/office/drawing/2014/main" id="{A2AC5C43-D7EC-45D2-A1A9-3ABE9643BBF9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3178603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45" name="Rechte verbindingslijn 1044">
            <a:extLst>
              <a:ext uri="{FF2B5EF4-FFF2-40B4-BE49-F238E27FC236}">
                <a16:creationId xmlns:a16="http://schemas.microsoft.com/office/drawing/2014/main" id="{D7A46DEC-E632-40B8-90CB-EB693A4323EC}"/>
              </a:ext>
            </a:extLst>
          </p:cNvPr>
          <p:cNvCxnSpPr>
            <a:cxnSpLocks/>
          </p:cNvCxnSpPr>
          <p:nvPr userDrawn="1"/>
        </p:nvCxnSpPr>
        <p:spPr>
          <a:xfrm>
            <a:off x="4079875" y="426432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2C9C308-43B2-4377-ADCC-E5D1C9118B77}"/>
              </a:ext>
            </a:extLst>
          </p:cNvPr>
          <p:cNvCxnSpPr>
            <a:cxnSpLocks/>
          </p:cNvCxnSpPr>
          <p:nvPr userDrawn="1"/>
        </p:nvCxnSpPr>
        <p:spPr>
          <a:xfrm>
            <a:off x="8122945" y="394325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kstvak 22">
            <a:extLst>
              <a:ext uri="{FF2B5EF4-FFF2-40B4-BE49-F238E27FC236}">
                <a16:creationId xmlns:a16="http://schemas.microsoft.com/office/drawing/2014/main" id="{0EB64284-D5BB-42E4-9F9A-C4DC655E1C11}"/>
              </a:ext>
            </a:extLst>
          </p:cNvPr>
          <p:cNvSpPr txBox="1"/>
          <p:nvPr userDrawn="1"/>
        </p:nvSpPr>
        <p:spPr>
          <a:xfrm>
            <a:off x="4079875" y="-288833"/>
            <a:ext cx="4043069" cy="28883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200" b="1" spc="50" baseline="0" noProof="1">
                <a:solidFill>
                  <a:schemeClr val="bg1"/>
                </a:solidFill>
                <a:latin typeface="+mj-lt"/>
              </a:rPr>
              <a:t>TIPS  VOOR HET GEBRUIKEN VAN DEZE PRESENTATIE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71E8F80-8FE1-42D8-A053-BD2FDF431A6D}"/>
              </a:ext>
            </a:extLst>
          </p:cNvPr>
          <p:cNvSpPr txBox="1"/>
          <p:nvPr userDrawn="1"/>
        </p:nvSpPr>
        <p:spPr>
          <a:xfrm>
            <a:off x="8543924" y="4419129"/>
            <a:ext cx="3205163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met EEN aanpasbare SFEERfoto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Bij dia’s met een aanpasbare sfeerfoto’s staat rechts naast de dia extra informatie over het invoegen en/of vervangen van een sfeerfoto.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09AD2B1-F6C9-4091-831F-44DB6C21F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92" y="1714261"/>
            <a:ext cx="1629631" cy="1712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ED524A-3CA9-4270-B6B8-573EF91F6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648708"/>
            <a:ext cx="3170105" cy="681224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321D4660-E757-422E-AEDF-D07C5AE41244}"/>
              </a:ext>
            </a:extLst>
          </p:cNvPr>
          <p:cNvSpPr txBox="1"/>
          <p:nvPr userDrawn="1"/>
        </p:nvSpPr>
        <p:spPr>
          <a:xfrm>
            <a:off x="839789" y="4434202"/>
            <a:ext cx="2808286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algn="l" defTabSz="914400" rtl="0" eaLnBrk="1" latinLnBrk="0" hangingPunct="1">
              <a:lnSpc>
                <a:spcPct val="114000"/>
              </a:lnSpc>
            </a:pPr>
            <a:r>
              <a:rPr lang="nl-NL" sz="1050" b="1" kern="1200" cap="all" spc="6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KOPIËREN vanuit een andere presentatie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</a:t>
            </a:r>
            <a:r>
              <a:rPr lang="nl-NL" sz="1050" u="sng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complete dia’s kopiëren vanuit presentaties met een andere opmaak. 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Voeg in dat geval een nieuwe dia in en kopieer de tekst één voor één vanuit de ‘oude’ presentatie naar de nieuwe dia. Plak de tekst met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Alleen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behouden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Kies vervolgens de juiste tekstopmaak (zie TEKSTOPMAAK).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C898FCFA-86A3-4B52-9616-360AB0081561}"/>
              </a:ext>
            </a:extLst>
          </p:cNvPr>
          <p:cNvSpPr>
            <a:spLocks noChangeAspect="1"/>
          </p:cNvSpPr>
          <p:nvPr userDrawn="1"/>
        </p:nvSpPr>
        <p:spPr>
          <a:xfrm>
            <a:off x="442912" y="4419129"/>
            <a:ext cx="216000" cy="216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nl-NL" sz="1100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4321260-DC76-4F8C-A096-AC7D874D48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05" y="1661620"/>
            <a:ext cx="3294829" cy="23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8" userDrawn="1">
          <p15:clr>
            <a:srgbClr val="FBAE40"/>
          </p15:clr>
        </p15:guide>
        <p15:guide id="3" pos="2570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pos="279" userDrawn="1">
          <p15:clr>
            <a:srgbClr val="FBAE40"/>
          </p15:clr>
        </p15:guide>
        <p15:guide id="7" pos="7401" userDrawn="1">
          <p15:clr>
            <a:srgbClr val="FBAE40"/>
          </p15:clr>
        </p15:guide>
        <p15:guide id="8" pos="529" userDrawn="1">
          <p15:clr>
            <a:srgbClr val="FBAE40"/>
          </p15:clr>
        </p15:guide>
        <p15:guide id="9" pos="2842" userDrawn="1">
          <p15:clr>
            <a:srgbClr val="FBAE40"/>
          </p15:clr>
        </p15:guide>
        <p15:guide id="10" pos="5382" userDrawn="1">
          <p15:clr>
            <a:srgbClr val="FBAE40"/>
          </p15:clr>
        </p15:guide>
        <p15:guide id="12" pos="2298" userDrawn="1">
          <p15:clr>
            <a:srgbClr val="FBAE40"/>
          </p15:clr>
        </p15:guide>
        <p15:guide id="13" pos="511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228972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379884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4FD0C3-DF90-47A8-A8AA-D20120459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</a:t>
            </a:r>
            <a:r>
              <a:rPr lang="nl-NL"/>
              <a:t>Zie de pagina </a:t>
            </a:r>
            <a:r>
              <a:rPr lang="nl-NL" dirty="0"/>
              <a:t>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8" y="880312"/>
            <a:ext cx="10670400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E010C6EA-E629-4822-9F4C-01C30FDE4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97C514EB-976F-49F2-9275-898D614B0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454136"/>
            <a:ext cx="10669150" cy="46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954000" y="2031099"/>
            <a:ext cx="511694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D20BAC7-DE71-49B7-93A4-CDAF046881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07884" y="2031099"/>
            <a:ext cx="511474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71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natuur, regenboog&#10;&#10;Automatisch gegenereerde beschrijving">
            <a:extLst>
              <a:ext uri="{FF2B5EF4-FFF2-40B4-BE49-F238E27FC236}">
                <a16:creationId xmlns:a16="http://schemas.microsoft.com/office/drawing/2014/main" id="{53C461D3-2DC0-433D-819A-3793C77A3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502579"/>
            <a:ext cx="900000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454136"/>
            <a:ext cx="10669150" cy="46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954000" y="2031099"/>
            <a:ext cx="234000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D20BAC7-DE71-49B7-93A4-CDAF046881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07884" y="2031099"/>
            <a:ext cx="233916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402B0DB3-F258-458E-B07E-1085487FFCA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283988" y="2031099"/>
            <a:ext cx="233916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63F4BEAB-0527-4EF0-891D-F2EB2F84D64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730942" y="2031099"/>
            <a:ext cx="234000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8813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845" y="0"/>
            <a:ext cx="7548155" cy="6858000"/>
          </a:xfrm>
          <a:prstGeom prst="rect">
            <a:avLst/>
          </a:prstGeom>
          <a:blipFill>
            <a:blip r:embed="rId3"/>
            <a:srcRect/>
            <a:stretch>
              <a:fillRect l="-10" r="-10"/>
            </a:stretch>
          </a:blip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3AC0DE-A0E8-49A6-90BD-B5FD890AD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3200" y="5504400"/>
            <a:ext cx="900000" cy="1357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1080268"/>
            <a:ext cx="3265303" cy="4159457"/>
          </a:xfrm>
        </p:spPr>
        <p:txBody>
          <a:bodyPr anchor="ctr"/>
          <a:lstStyle>
            <a:lvl1pPr algn="l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5195A5-E3E7-45D5-A326-564BEF8C86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956" y="6075704"/>
            <a:ext cx="1044000" cy="509715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727A9AE5-C44B-40DC-84D9-FD735C62EF37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845" y="0"/>
            <a:ext cx="7548155" cy="6858000"/>
          </a:xfrm>
          <a:prstGeom prst="rect">
            <a:avLst/>
          </a:prstGeom>
          <a:blipFill>
            <a:blip r:embed="rId3"/>
            <a:srcRect/>
            <a:stretch>
              <a:fillRect l="-5046" r="-16096"/>
            </a:stretch>
          </a:blip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3AC0DE-A0E8-49A6-90BD-B5FD890AD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3200" y="5504400"/>
            <a:ext cx="900000" cy="1357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1080268"/>
            <a:ext cx="3265303" cy="4159457"/>
          </a:xfrm>
        </p:spPr>
        <p:txBody>
          <a:bodyPr anchor="ctr"/>
          <a:lstStyle>
            <a:lvl1pPr algn="l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EAB0CF-6F9F-4EBE-B459-54994690CD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956" y="6075704"/>
            <a:ext cx="1044000" cy="509715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CE0E1291-45D7-448C-B8B8-75146905C948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54000" y="454136"/>
            <a:ext cx="106704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4000" y="2031101"/>
            <a:ext cx="7352474" cy="3842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49714" y="6344212"/>
            <a:ext cx="41148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BFBED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590960" y="6275430"/>
            <a:ext cx="504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Rechthoek 23"/>
          <p:cNvSpPr/>
          <p:nvPr userDrawn="1"/>
        </p:nvSpPr>
        <p:spPr>
          <a:xfrm>
            <a:off x="1050720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06809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110284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15497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17234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20709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18972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108547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112022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113759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1" r:id="rId4"/>
    <p:sldLayoutId id="2147483650" r:id="rId5"/>
    <p:sldLayoutId id="2147483665" r:id="rId6"/>
    <p:sldLayoutId id="2147483664" r:id="rId7"/>
    <p:sldLayoutId id="2147483668" r:id="rId8"/>
    <p:sldLayoutId id="2147483672" r:id="rId9"/>
    <p:sldLayoutId id="2147483667" r:id="rId10"/>
    <p:sldLayoutId id="2147483673" r:id="rId11"/>
    <p:sldLayoutId id="2147483651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54" r:id="rId18"/>
    <p:sldLayoutId id="2147483655" r:id="rId19"/>
    <p:sldLayoutId id="214748366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6FF4DB-C5B3-452A-8CA5-26448494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AC7A1C-3770-4F94-97DA-553F9B68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F975F-41E2-4065-A61D-3B73B5DCE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F5C0-38B5-4B59-BB66-F8B6BAA6C3A5}" type="datetime1">
              <a:rPr lang="nl-NL" smtClean="0"/>
              <a:t>4-9-2022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A03FB6-CA0D-428C-8E38-1DAE48A3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7DB07F-922E-4005-9B46-ADCFB7B1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6067-6603-453F-A7A4-80CF8080D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8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A8C4885-8DD8-452E-8A62-2C5399ACA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DECANAAT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21617E-DFFA-450D-AB35-C762FEEAA0A5}"/>
              </a:ext>
            </a:extLst>
          </p:cNvPr>
          <p:cNvSpPr txBox="1"/>
          <p:nvPr/>
        </p:nvSpPr>
        <p:spPr>
          <a:xfrm>
            <a:off x="3915783" y="2925523"/>
            <a:ext cx="6056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LOB &amp; Leerjaar 01</a:t>
            </a: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B9937915-5617-EB97-E697-C55A1F76CB63}"/>
              </a:ext>
            </a:extLst>
          </p:cNvPr>
          <p:cNvSpPr txBox="1">
            <a:spLocks/>
          </p:cNvSpPr>
          <p:nvPr/>
        </p:nvSpPr>
        <p:spPr>
          <a:xfrm>
            <a:off x="2511431" y="5276193"/>
            <a:ext cx="2808703" cy="1224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i="1" dirty="0"/>
              <a:t>DECANEN ALMA COLLEGE</a:t>
            </a:r>
          </a:p>
          <a:p>
            <a:endParaRPr lang="nl-NL" sz="1100" i="1" dirty="0"/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nl-NL" sz="2000" i="1" dirty="0" err="1"/>
              <a:t>S.Veelers</a:t>
            </a:r>
            <a:r>
              <a:rPr lang="nl-NL" sz="2000" i="1" dirty="0"/>
              <a:t> (Susan)</a:t>
            </a:r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nl-NL" sz="2000" i="1" dirty="0" err="1"/>
              <a:t>H.Bos</a:t>
            </a:r>
            <a:r>
              <a:rPr lang="nl-NL" sz="2000" i="1" dirty="0"/>
              <a:t> (Henk)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103512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3B4CB-9FA4-A14A-8E11-81E8898B9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A0A40-9A99-D849-A901-222A6C3C3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021EE-13A1-3B47-A1ED-1DB62BB71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314FDC3-0346-4CAE-87A4-C3C51C9D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99" y="1080268"/>
            <a:ext cx="9308796" cy="4174903"/>
          </a:xfrm>
        </p:spPr>
        <p:txBody>
          <a:bodyPr/>
          <a:lstStyle/>
          <a:p>
            <a:r>
              <a:rPr lang="nl-NL" dirty="0"/>
              <a:t>Op weg naar weloverwogen keuze!</a:t>
            </a:r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</a:t>
            </a:r>
            <a:r>
              <a:rPr lang="nl-NL" i="1" dirty="0"/>
              <a:t>‘Samen op weg’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95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3B4CB-9FA4-A14A-8E11-81E8898B9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A0A40-9A99-D849-A901-222A6C3C3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021EE-13A1-3B47-A1ED-1DB62BB71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314FDC3-0346-4CAE-87A4-C3C51C9D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9714" y="5015834"/>
            <a:ext cx="9308796" cy="977132"/>
          </a:xfrm>
        </p:spPr>
        <p:txBody>
          <a:bodyPr/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</a:t>
            </a:r>
            <a:r>
              <a:rPr lang="nl-NL" i="1" dirty="0"/>
              <a:t>‘Visie ALMA COLLEGE op LOB’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81901AA-FE89-68B6-DB25-AC01E2953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4" y="1400961"/>
            <a:ext cx="11576512" cy="261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262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1663239"/>
            <a:ext cx="9018339" cy="4272625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nl-NL" i="1" dirty="0"/>
              <a:t>(praktische) </a:t>
            </a:r>
            <a:r>
              <a:rPr lang="nl-NL" sz="1800" dirty="0"/>
              <a:t>Profiel Oriëntatie (PPO)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Praktisch bezig zijn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Kern is oriëntatie op de profielen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Onderzoek binnen de profielen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Alle 8 profielen bezoeken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Keuze voor verder onderzoek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Excursies en evenementen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Wees eerlijk naar jezelf… ‘Wat wil jij’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Bewust kijken en onderzoeken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Jezelf kennen en leren kennen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Informatie ophalen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Ervaringen delen met mentorcoach en (ouder(s)/verzorger(s)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4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Start voorbereiding op de bovenbouw!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01</a:t>
            </a:r>
          </a:p>
        </p:txBody>
      </p:sp>
    </p:spTree>
    <p:extLst>
      <p:ext uri="{BB962C8B-B14F-4D97-AF65-F5344CB8AC3E}">
        <p14:creationId xmlns:p14="http://schemas.microsoft.com/office/powerpoint/2010/main" val="3834378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1663239"/>
            <a:ext cx="9018339" cy="4272625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Zichtbaar na indeling leerlingen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Zodra de indeling in Som is verwerkt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2 blokken van 80 minuten in een profiel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Onderzoek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Actief kijken en doen binnen een profiel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Wat kan ik verwachten in de bovenbouw met dit profiel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Wat verwacht men van mij 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Reflectie (terugkijken/overdenken)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AMN systeem  voor dossiervorming LOB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Persoonlijke vragen, LOB opdrachten en testen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Bedoeld voor overzicht en gesprek met coach en thuis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Motivatie en inzicht voor keuze vervolgroute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PPO op het rooster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01</a:t>
            </a:r>
          </a:p>
        </p:txBody>
      </p:sp>
    </p:spTree>
    <p:extLst>
      <p:ext uri="{BB962C8B-B14F-4D97-AF65-F5344CB8AC3E}">
        <p14:creationId xmlns:p14="http://schemas.microsoft.com/office/powerpoint/2010/main" val="249388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5573" y="5755863"/>
            <a:ext cx="5825393" cy="360001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Wij starten in leerjaar 01 en kiezen bewust in leerjaar 02</a:t>
            </a:r>
          </a:p>
          <a:p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6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Jaarplanning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01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67AF787-FE76-D527-5035-DA91758BEB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99" y="1390136"/>
            <a:ext cx="9146441" cy="399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100000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1663240"/>
            <a:ext cx="10281559" cy="3949284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Mogelijkheid om goed te oriënteren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Alle keuzemogelijkheden bekijken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Mogelijkheid om te kiezen voor verder onderzoek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Mogelijkheid om te reflecteren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Wat heb ik gezien en gedaan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 hoeverre past dit wel of niet bij mij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Eerlijk zelfbeeld en eigen behoefte</a:t>
            </a:r>
          </a:p>
          <a:p>
            <a:pPr marL="536575" lvl="1" indent="-273050">
              <a:buFont typeface="Wingdings" panose="05000000000000000000" pitchFamily="2" charset="2"/>
              <a:buChar char="§"/>
            </a:pPr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Hulp en ondersteuning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De coach voor advies en overzicht/inzicht mogelijkheden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Thuis voor advies en klankbord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Profieldocenten om een duidelijk, eerlijk en breed beeld van het profiel te geven en vervolgmogelijkheden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Docententeam om scherper te krijgen waar talenten liggen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endParaRPr lang="nl-NL" sz="1050" dirty="0"/>
          </a:p>
          <a:p>
            <a:pPr marL="4845050" lvl="8" indent="579438">
              <a:buBlip>
                <a:blip r:embed="rId2"/>
              </a:buBlip>
            </a:pPr>
            <a:r>
              <a:rPr lang="nl-NL" sz="4600" i="1" dirty="0"/>
              <a:t>  ‘Samen op weg’</a:t>
            </a:r>
            <a:endParaRPr lang="nl-NL" sz="20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7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Wat heeft de leerling nodig?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01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BDA69EE5-6E07-4058-83F4-D5A4999AEF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570" y="536279"/>
            <a:ext cx="2830830" cy="289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897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F917B72-A396-D1BE-8A5B-D5B0A0ABBA48}"/>
              </a:ext>
            </a:extLst>
          </p:cNvPr>
          <p:cNvSpPr txBox="1">
            <a:spLocks/>
          </p:cNvSpPr>
          <p:nvPr/>
        </p:nvSpPr>
        <p:spPr>
          <a:xfrm>
            <a:off x="954000" y="1663239"/>
            <a:ext cx="9018339" cy="4272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3" name="Titel 7">
            <a:extLst>
              <a:ext uri="{FF2B5EF4-FFF2-40B4-BE49-F238E27FC236}">
                <a16:creationId xmlns:a16="http://schemas.microsoft.com/office/drawing/2014/main" id="{F740AF9D-F8E5-D54F-C5C1-4CCD87BC2748}"/>
              </a:ext>
            </a:extLst>
          </p:cNvPr>
          <p:cNvSpPr txBox="1">
            <a:spLocks/>
          </p:cNvSpPr>
          <p:nvPr/>
        </p:nvSpPr>
        <p:spPr>
          <a:xfrm>
            <a:off x="1597573" y="1838777"/>
            <a:ext cx="9547913" cy="2387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BEDANKT VOOR UW AANDACHT </a:t>
            </a:r>
          </a:p>
        </p:txBody>
      </p:sp>
    </p:spTree>
    <p:extLst>
      <p:ext uri="{BB962C8B-B14F-4D97-AF65-F5344CB8AC3E}">
        <p14:creationId xmlns:p14="http://schemas.microsoft.com/office/powerpoint/2010/main" val="1245055245"/>
      </p:ext>
    </p:extLst>
  </p:cSld>
  <p:clrMapOvr>
    <a:masterClrMapping/>
  </p:clrMapOvr>
</p:sld>
</file>

<file path=ppt/theme/theme1.xml><?xml version="1.0" encoding="utf-8"?>
<a:theme xmlns:a="http://schemas.openxmlformats.org/drawingml/2006/main" name="DIA-INDELINGEN">
  <a:themeElements>
    <a:clrScheme name="ALMA">
      <a:dk1>
        <a:srgbClr val="2C2A67"/>
      </a:dk1>
      <a:lt1>
        <a:sysClr val="window" lastClr="FFFFFF"/>
      </a:lt1>
      <a:dk2>
        <a:srgbClr val="2C2A67"/>
      </a:dk2>
      <a:lt2>
        <a:srgbClr val="EFEFEA"/>
      </a:lt2>
      <a:accent1>
        <a:srgbClr val="2C2A67"/>
      </a:accent1>
      <a:accent2>
        <a:srgbClr val="49BBBC"/>
      </a:accent2>
      <a:accent3>
        <a:srgbClr val="E5007E"/>
      </a:accent3>
      <a:accent4>
        <a:srgbClr val="F53200"/>
      </a:accent4>
      <a:accent5>
        <a:srgbClr val="F56400"/>
      </a:accent5>
      <a:accent6>
        <a:srgbClr val="E8E234"/>
      </a:accent6>
      <a:hlink>
        <a:srgbClr val="2C2A67"/>
      </a:hlink>
      <a:folHlink>
        <a:srgbClr val="2C2A6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PS VOOR SAMENSTELLEN PRESENTATIE">
  <a:themeElements>
    <a:clrScheme name="Aangepast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<?xml version="1.0" encoding="utf-8"?>
<customUI xmlns="http://schemas.microsoft.com/office/2009/07/customui">
  <ribbon startFromScratch="false">
    <!-- This is a comment-->
    <tabs>
      <tab id="customTab1" label="MIJN PRESENTATIE" insertBeforeMso="TabHome">
        <group id="Dia" label="Dia's">
          <gallery idMso="SlideNewGallery" size="large"/>
          <gallery idMso="SlideLayoutGallery" size="large"/>
          <button idMso="SlideReset" size="large"/>
        </group>
        <!--<group id="Footer" label="Voettekst">
					<button idMso="HeaderFooterInsert" size="large" />
				</group> -->
        <group id="Text" label="Tekst">
          <button idMso="PasteTextOnly" size="large"/>
          <button idMso="IndentDecrease" label="Vorige tekstopmaak" size="large"/>
          <button idMso="IndentIncrease" label="Volgende tekstopmaak" size="large"/>
          <!--	<gallery idMso="FontColorPicker" size="large"  /> -->
        </group>
        <!-- <group id="Tabel" label="Tabel">
					<splitButton idMso="TableBordersMenu" />
					<gallery idMso="TableBorderPenColorPicker" />
					<gallery idMso="ShadingColorPicker" />
					<comboBox idMso="FontSize" label="Tekengrootte" />
					<control idMso="FormatPainter" label="Opmaak kopiëren/plakken"  />
					<gallery idMso="TableCellMarginsGallery" />
				</group>
				<group id="Beeld" label="Beeld">
					<checkBox idMso="GuidesShowHide" /> 
					<button idMso="ZoomFitToWindow" />
					<button idMso="ZoomDialog" />
				</group>-->
        <group id="Picture" label="Foto's">
          <button idMso="PictureFillCrop" label="Foto bijsnijden" size="large"/>
          <button idMso="ObjectSendToBack" size="large"/>
          <button idMso="ObjectBringToFront" size="large"/>
          <!--	<button idMso="PictureInsertFromFilePowerPoint"/> -->
          <!--	<button idMso="PictureFitCrop" size="large"/>-->
        </group>
      </tab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57011CF461540A5B3D16733FF699B" ma:contentTypeVersion="15" ma:contentTypeDescription="Een nieuw document maken." ma:contentTypeScope="" ma:versionID="74d03d2873d35eeca21f69013d769437">
  <xsd:schema xmlns:xsd="http://www.w3.org/2001/XMLSchema" xmlns:xs="http://www.w3.org/2001/XMLSchema" xmlns:p="http://schemas.microsoft.com/office/2006/metadata/properties" xmlns:ns2="e63aac64-f570-4a85-b359-02fa2ed0c696" xmlns:ns3="7dce0036-2389-4fab-a309-766c73c3545c" targetNamespace="http://schemas.microsoft.com/office/2006/metadata/properties" ma:root="true" ma:fieldsID="bab16e87cf29b18a1a6343e0a367111a" ns2:_="" ns3:_="">
    <xsd:import namespace="e63aac64-f570-4a85-b359-02fa2ed0c696"/>
    <xsd:import namespace="7dce0036-2389-4fab-a309-766c73c35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aac64-f570-4a85-b359-02fa2ed0c6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1bbe85b-3fab-419a-a9b6-de03db0cb1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e0036-2389-4fab-a309-766c73c354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f41e0cd-0686-429d-9750-ba43579876c3}" ma:internalName="TaxCatchAll" ma:showField="CatchAllData" ma:web="7dce0036-2389-4fab-a309-766c73c35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3aac64-f570-4a85-b359-02fa2ed0c696">
      <Terms xmlns="http://schemas.microsoft.com/office/infopath/2007/PartnerControls"/>
    </lcf76f155ced4ddcb4097134ff3c332f>
    <TaxCatchAll xmlns="7dce0036-2389-4fab-a309-766c73c3545c" xsi:nil="true"/>
  </documentManagement>
</p:properties>
</file>

<file path=customXml/itemProps1.xml><?xml version="1.0" encoding="utf-8"?>
<ds:datastoreItem xmlns:ds="http://schemas.openxmlformats.org/officeDocument/2006/customXml" ds:itemID="{9264B040-FF2B-487B-8A06-2B33A0DC1BB4}"/>
</file>

<file path=customXml/itemProps2.xml><?xml version="1.0" encoding="utf-8"?>
<ds:datastoreItem xmlns:ds="http://schemas.openxmlformats.org/officeDocument/2006/customXml" ds:itemID="{56AC204E-2C87-4758-9540-5B5178A33C69}"/>
</file>

<file path=customXml/itemProps3.xml><?xml version="1.0" encoding="utf-8"?>
<ds:datastoreItem xmlns:ds="http://schemas.openxmlformats.org/officeDocument/2006/customXml" ds:itemID="{57DCDD02-C315-4216-934A-06E06AF38FA5}"/>
</file>

<file path=docProps/app.xml><?xml version="1.0" encoding="utf-8"?>
<Properties xmlns="http://schemas.openxmlformats.org/officeDocument/2006/extended-properties" xmlns:vt="http://schemas.openxmlformats.org/officeDocument/2006/docPropsVTypes">
  <TotalTime>1944</TotalTime>
  <Words>357</Words>
  <Application>Microsoft Office PowerPoint</Application>
  <PresentationFormat>Breedbeeld</PresentationFormat>
  <Paragraphs>79</Paragraphs>
  <Slides>8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8</vt:i4>
      </vt:variant>
    </vt:vector>
  </HeadingPairs>
  <TitlesOfParts>
    <vt:vector size="15" baseType="lpstr">
      <vt:lpstr>Arial</vt:lpstr>
      <vt:lpstr>Arial Black</vt:lpstr>
      <vt:lpstr>Calibri</vt:lpstr>
      <vt:lpstr>Calibri Light</vt:lpstr>
      <vt:lpstr>Wingdings</vt:lpstr>
      <vt:lpstr>DIA-INDELINGEN</vt:lpstr>
      <vt:lpstr>TIPS VOOR SAMENSTELLEN PRESENTATIE</vt:lpstr>
      <vt:lpstr>DECANAAT </vt:lpstr>
      <vt:lpstr>Op weg naar weloverwogen keuze!                                ‘Samen op weg’  </vt:lpstr>
      <vt:lpstr>                           ‘Visie ALMA COLLEGE op LOB’  </vt:lpstr>
      <vt:lpstr>Leerjaar 01</vt:lpstr>
      <vt:lpstr>Leerjaar 01</vt:lpstr>
      <vt:lpstr>Leerjaar 01</vt:lpstr>
      <vt:lpstr>Leerjaar 01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Bode</dc:creator>
  <cp:lastModifiedBy>Henk Bos</cp:lastModifiedBy>
  <cp:revision>105</cp:revision>
  <cp:lastPrinted>2021-09-27T10:11:48Z</cp:lastPrinted>
  <dcterms:created xsi:type="dcterms:W3CDTF">2018-07-12T13:51:50Z</dcterms:created>
  <dcterms:modified xsi:type="dcterms:W3CDTF">2022-09-04T11:01:44Z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0x010100BD431A4444D18348BE39458FD11B1875</vt:lpwstr>
  </property>
</Properties>
</file>